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9.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0.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1.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2.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3.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4.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5.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4" r:id="rId1"/>
    <p:sldMasterId id="2147483788" r:id="rId2"/>
    <p:sldMasterId id="2147483806" r:id="rId3"/>
    <p:sldMasterId id="2147483824" r:id="rId4"/>
    <p:sldMasterId id="2147483842" r:id="rId5"/>
    <p:sldMasterId id="2147483854" r:id="rId6"/>
    <p:sldMasterId id="2147483871" r:id="rId7"/>
    <p:sldMasterId id="2147483888" r:id="rId8"/>
    <p:sldMasterId id="2147483923" r:id="rId9"/>
    <p:sldMasterId id="2147483940" r:id="rId10"/>
    <p:sldMasterId id="2147483957" r:id="rId11"/>
    <p:sldMasterId id="2147483974" r:id="rId12"/>
    <p:sldMasterId id="2147483986" r:id="rId13"/>
    <p:sldMasterId id="2147484004" r:id="rId14"/>
    <p:sldMasterId id="2147484022" r:id="rId15"/>
    <p:sldMasterId id="2147484052" r:id="rId16"/>
  </p:sldMasterIdLst>
  <p:sldIdLst>
    <p:sldId id="256" r:id="rId17"/>
    <p:sldId id="258"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294" r:id="rId46"/>
    <p:sldId id="29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86" d="100"/>
          <a:sy n="86" d="100"/>
        </p:scale>
        <p:origin x="57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13" name="Rectangle 12"/>
          <p:cNvSpPr/>
          <p:nvPr/>
        </p:nvSpPr>
        <p:spPr>
          <a:xfrm>
            <a:off x="0" y="-1"/>
            <a:ext cx="12192000" cy="4572001"/>
          </a:xfrm>
          <a:prstGeom prst="rect">
            <a:avLst/>
          </a:prstGeom>
          <a:blipFill dpi="0" rotWithShape="1">
            <a:blip r:embed="rId2">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151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99387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280326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361579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469696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85217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69436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579656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43531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378239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79561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3529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0401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442337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359325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860541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448189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3663741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3297250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3552340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29149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763201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4681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511562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90478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152517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7869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981185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11117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80072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44957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438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75846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559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45335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196228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789735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6920064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431082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4328680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71503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168645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630907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266071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3302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63504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87724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423510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802480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819865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125328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00396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14737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211665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8711235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4841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55387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4923034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0790203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508512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61087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16330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822223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14738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287085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163200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7740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23974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711238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333037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445420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9836649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394884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1406587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429061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5278980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210126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2253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884657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48A87A34-81AB-432B-8DAE-1953F412C126}" type="datetimeFigureOut">
              <a:rPr lang="en-US" smtClean="0"/>
              <a:t>6/20/2021</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635367854"/>
      </p:ext>
    </p:extLst>
  </p:cSld>
  <p:clrMapOvr>
    <a:overrideClrMapping bg1="lt1" tx1="dk1" bg2="lt2" tx2="dk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62898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016294"/>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31501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94267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781067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910543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6D22F896-40B5-4ADD-8801-0D06FADFA095}" type="slidenum">
              <a:rPr lang="en-US" smtClean="0"/>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014250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6D22F896-40B5-4ADD-8801-0D06FADFA095}" type="slidenum">
              <a:rPr lang="en-US" smtClean="0"/>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8973047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9903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986374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691234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4216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9205209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62901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71214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814518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3207088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049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422327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3019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938955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9546966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352578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2375828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2139814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6531453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462205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437176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558058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068422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834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8435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945690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607816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409142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45245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736211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748225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346049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615060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1869221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9382150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33103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9870470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895780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6519380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0935204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006891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467645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430108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05213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84728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581292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2573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7770331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049887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110081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194266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284552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034840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438616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841083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1356579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789510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63127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91858137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919775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884920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smtClean="0"/>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7216167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2593341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909035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8588200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0509989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556219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065790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1007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7038781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960807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6252241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228357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3152700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9075957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13171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549659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2896658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5426028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0548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33852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2428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589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818665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189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10" name="Rectangle 9"/>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7700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50600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94431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49575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7282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98391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1498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57116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65500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888601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16112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64206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5485567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506716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776134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38318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79004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5545131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3901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39475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78030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5495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86499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67506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17319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11151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34619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37866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148716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646942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8561543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8791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10589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8207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609114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47848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58611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30079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62142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33027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9951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09375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59039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0403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66200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967157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8845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07867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90071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46885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07755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22733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45658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46066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5864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17897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49869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93560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43930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426992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931082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39046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494680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44241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31821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212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6523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36225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88457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87424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83593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24162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7722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581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97048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6/20/2021</a:t>
            </a:fld>
            <a:endParaRPr lang="en-US" dirty="0"/>
          </a:p>
        </p:txBody>
      </p:sp>
    </p:spTree>
    <p:extLst>
      <p:ext uri="{BB962C8B-B14F-4D97-AF65-F5344CB8AC3E}">
        <p14:creationId xmlns:p14="http://schemas.microsoft.com/office/powerpoint/2010/main" val="9040610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18915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theme" Target="../theme/theme10.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theme" Target="../theme/theme11.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12.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theme" Target="../theme/theme1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theme" Target="../theme/theme14.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image" Target="../media/image10.jpeg"/><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theme" Target="../theme/theme15.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image" Target="../media/image14.jpg"/><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10" Type="http://schemas.openxmlformats.org/officeDocument/2006/relationships/slideLayout" Target="../slideLayouts/slideLayout241.xml"/><Relationship Id="rId19" Type="http://schemas.openxmlformats.org/officeDocument/2006/relationships/theme" Target="../theme/theme16.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3.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image" Target="../media/image6.jp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theme" Target="../theme/theme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theme" Target="../theme/theme7.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theme" Target="../theme/theme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theme" Target="../theme/theme9.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951009"/>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89974791"/>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66625550"/>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68549573"/>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19567035"/>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49148941"/>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768212"/>
      </p:ext>
    </p:extLst>
  </p:cSld>
  <p:clrMap bg1="dk1" tx1="lt1" bg2="dk2" tx2="lt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7983977"/>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99154918"/>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209326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26441095"/>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552314"/>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9548447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50482924"/>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0993183"/>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6/20/2021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22809290"/>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9.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55.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9.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9.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55.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39.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8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8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99.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99.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0B0B-4CA5-438D-B038-610E5C3D1A55}"/>
              </a:ext>
            </a:extLst>
          </p:cNvPr>
          <p:cNvSpPr>
            <a:spLocks noGrp="1"/>
          </p:cNvSpPr>
          <p:nvPr>
            <p:ph type="ctrTitle"/>
          </p:nvPr>
        </p:nvSpPr>
        <p:spPr/>
        <p:txBody>
          <a:bodyPr/>
          <a:lstStyle/>
          <a:p>
            <a:r>
              <a:rPr lang="en-US" dirty="0"/>
              <a:t>LOAN CREDIT EDA CASE STUDY</a:t>
            </a:r>
          </a:p>
        </p:txBody>
      </p:sp>
      <p:sp>
        <p:nvSpPr>
          <p:cNvPr id="3" name="Subtitle 2">
            <a:extLst>
              <a:ext uri="{FF2B5EF4-FFF2-40B4-BE49-F238E27FC236}">
                <a16:creationId xmlns:a16="http://schemas.microsoft.com/office/drawing/2014/main" id="{A8F37A42-D90D-42E9-9DC7-BEFEC045D156}"/>
              </a:ext>
            </a:extLst>
          </p:cNvPr>
          <p:cNvSpPr>
            <a:spLocks noGrp="1"/>
          </p:cNvSpPr>
          <p:nvPr>
            <p:ph type="subTitle" idx="1"/>
          </p:nvPr>
        </p:nvSpPr>
        <p:spPr>
          <a:xfrm>
            <a:off x="8514523" y="5627283"/>
            <a:ext cx="3220277" cy="447261"/>
          </a:xfrm>
        </p:spPr>
        <p:txBody>
          <a:bodyPr>
            <a:normAutofit/>
          </a:bodyPr>
          <a:lstStyle/>
          <a:p>
            <a:r>
              <a:rPr lang="en-US" dirty="0"/>
              <a:t>By Pankaj Saha</a:t>
            </a:r>
          </a:p>
        </p:txBody>
      </p:sp>
    </p:spTree>
    <p:extLst>
      <p:ext uri="{BB962C8B-B14F-4D97-AF65-F5344CB8AC3E}">
        <p14:creationId xmlns:p14="http://schemas.microsoft.com/office/powerpoint/2010/main" val="2482318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7A8D-8B65-4E64-A45C-360A21FDC40C}"/>
              </a:ext>
            </a:extLst>
          </p:cNvPr>
          <p:cNvSpPr>
            <a:spLocks noGrp="1"/>
          </p:cNvSpPr>
          <p:nvPr>
            <p:ph type="title"/>
          </p:nvPr>
        </p:nvSpPr>
        <p:spPr/>
        <p:txBody>
          <a:bodyPr>
            <a:noAutofit/>
          </a:bodyPr>
          <a:lstStyle/>
          <a:p>
            <a:pPr algn="ct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PROPORTION   OF NAME-HOUSING_TYPE  BASED ON  </a:t>
            </a:r>
            <a:br>
              <a:rPr lang="en-IN" sz="2400" u="sng"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DEFAULTERS   AND   NON DEFAULTERS   IN   THE </a:t>
            </a:r>
            <a:br>
              <a:rPr lang="en-IN" sz="2400" u="sng" dirty="0">
                <a:latin typeface="Times New Roman" panose="02020603050405020304" pitchFamily="18" charset="0"/>
                <a:cs typeface="Times New Roman" panose="02020603050405020304" pitchFamily="18" charset="0"/>
              </a:rPr>
            </a:br>
            <a:r>
              <a:rPr lang="en-IN" sz="2400" u="sng" dirty="0">
                <a:latin typeface="Times New Roman" panose="02020603050405020304" pitchFamily="18" charset="0"/>
                <a:cs typeface="Times New Roman" panose="02020603050405020304" pitchFamily="18" charset="0"/>
              </a:rPr>
              <a:t>DATASET:</a:t>
            </a:r>
            <a:endParaRPr lang="en-IN" sz="2400" dirty="0"/>
          </a:p>
        </p:txBody>
      </p:sp>
      <p:pic>
        <p:nvPicPr>
          <p:cNvPr id="5" name="Content Placeholder 4">
            <a:extLst>
              <a:ext uri="{FF2B5EF4-FFF2-40B4-BE49-F238E27FC236}">
                <a16:creationId xmlns:a16="http://schemas.microsoft.com/office/drawing/2014/main" id="{778212EB-4205-4F57-A69D-511330A47000}"/>
              </a:ext>
            </a:extLst>
          </p:cNvPr>
          <p:cNvPicPr>
            <a:picLocks noGrp="1" noChangeAspect="1"/>
          </p:cNvPicPr>
          <p:nvPr>
            <p:ph idx="1"/>
          </p:nvPr>
        </p:nvPicPr>
        <p:blipFill>
          <a:blip r:embed="rId2"/>
          <a:stretch>
            <a:fillRect/>
          </a:stretch>
        </p:blipFill>
        <p:spPr>
          <a:xfrm>
            <a:off x="535290" y="1834166"/>
            <a:ext cx="9025959" cy="3492436"/>
          </a:xfrm>
        </p:spPr>
      </p:pic>
      <p:sp>
        <p:nvSpPr>
          <p:cNvPr id="7" name="TextBox 6">
            <a:extLst>
              <a:ext uri="{FF2B5EF4-FFF2-40B4-BE49-F238E27FC236}">
                <a16:creationId xmlns:a16="http://schemas.microsoft.com/office/drawing/2014/main" id="{8168FABA-5B5A-4660-995A-E89E85396E1E}"/>
              </a:ext>
            </a:extLst>
          </p:cNvPr>
          <p:cNvSpPr txBox="1"/>
          <p:nvPr/>
        </p:nvSpPr>
        <p:spPr>
          <a:xfrm>
            <a:off x="677334" y="5326602"/>
            <a:ext cx="8768507" cy="1754326"/>
          </a:xfrm>
          <a:prstGeom prst="rect">
            <a:avLst/>
          </a:prstGeom>
          <a:noFill/>
        </p:spPr>
        <p:txBody>
          <a:bodyPr wrap="square">
            <a:spAutoFit/>
          </a:bodyPr>
          <a:lstStyle/>
          <a:p>
            <a:pPr algn="just"/>
            <a:r>
              <a:rPr lang="en-IN" dirty="0">
                <a:solidFill>
                  <a:srgbClr val="000000"/>
                </a:solidFill>
                <a:effectLst/>
              </a:rPr>
              <a:t>It is clear from the graph that people who have House/</a:t>
            </a:r>
            <a:r>
              <a:rPr lang="en-IN" dirty="0" err="1">
                <a:solidFill>
                  <a:srgbClr val="000000"/>
                </a:solidFill>
                <a:effectLst/>
              </a:rPr>
              <a:t>Appartment</a:t>
            </a:r>
            <a:r>
              <a:rPr lang="en-IN" dirty="0">
                <a:solidFill>
                  <a:srgbClr val="000000"/>
                </a:solidFill>
                <a:effectLst/>
              </a:rPr>
              <a:t>, tend to apply for more loans. People living with parents tend to default more often when compared with others. The reason could be their living expenses are more due to their parents living with them.</a:t>
            </a:r>
          </a:p>
          <a:p>
            <a:pPr algn="just"/>
            <a:br>
              <a:rPr lang="en-IN" b="0" i="0" dirty="0">
                <a:solidFill>
                  <a:srgbClr val="000000"/>
                </a:solidFill>
                <a:effectLst/>
                <a:latin typeface="Helvetica Neue"/>
              </a:rPr>
            </a:br>
            <a:endParaRPr lang="en-IN" dirty="0"/>
          </a:p>
        </p:txBody>
      </p:sp>
    </p:spTree>
    <p:extLst>
      <p:ext uri="{BB962C8B-B14F-4D97-AF65-F5344CB8AC3E}">
        <p14:creationId xmlns:p14="http://schemas.microsoft.com/office/powerpoint/2010/main" val="118598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4AD3-C3E8-40BC-A0BA-E292C34562F2}"/>
              </a:ext>
            </a:extLst>
          </p:cNvPr>
          <p:cNvSpPr>
            <a:spLocks noGrp="1"/>
          </p:cNvSpPr>
          <p:nvPr>
            <p:ph type="title"/>
          </p:nvPr>
        </p:nvSpPr>
        <p:spPr/>
        <p:txBody>
          <a:bodyPr>
            <a:noAutofit/>
          </a:bodyPr>
          <a:lstStyle/>
          <a:p>
            <a:pPr algn="ct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PROPORTION   OF AGE-GROUP  BASED ON  </a:t>
            </a:r>
            <a:br>
              <a:rPr lang="en-IN" sz="2400" u="sng"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DEFAULTERS   AND   NON DEFAULTERS   IN   THE </a:t>
            </a:r>
            <a:br>
              <a:rPr lang="en-IN" sz="2400" u="sng" dirty="0">
                <a:latin typeface="Times New Roman" panose="02020603050405020304" pitchFamily="18" charset="0"/>
                <a:cs typeface="Times New Roman" panose="02020603050405020304" pitchFamily="18" charset="0"/>
              </a:rPr>
            </a:br>
            <a:r>
              <a:rPr lang="en-IN" sz="2400" u="sng" dirty="0">
                <a:latin typeface="Times New Roman" panose="02020603050405020304" pitchFamily="18" charset="0"/>
                <a:cs typeface="Times New Roman" panose="02020603050405020304" pitchFamily="18" charset="0"/>
              </a:rPr>
              <a:t>DATASET:</a:t>
            </a:r>
            <a:endParaRPr lang="en-IN" sz="2400" dirty="0"/>
          </a:p>
        </p:txBody>
      </p:sp>
      <p:pic>
        <p:nvPicPr>
          <p:cNvPr id="5" name="Content Placeholder 4">
            <a:extLst>
              <a:ext uri="{FF2B5EF4-FFF2-40B4-BE49-F238E27FC236}">
                <a16:creationId xmlns:a16="http://schemas.microsoft.com/office/drawing/2014/main" id="{457B1992-9DEA-4ED8-AA66-603C8ACC012E}"/>
              </a:ext>
            </a:extLst>
          </p:cNvPr>
          <p:cNvPicPr>
            <a:picLocks noGrp="1" noChangeAspect="1"/>
          </p:cNvPicPr>
          <p:nvPr>
            <p:ph idx="1"/>
          </p:nvPr>
        </p:nvPicPr>
        <p:blipFill>
          <a:blip r:embed="rId2"/>
          <a:stretch>
            <a:fillRect/>
          </a:stretch>
        </p:blipFill>
        <p:spPr>
          <a:xfrm>
            <a:off x="427442" y="2085567"/>
            <a:ext cx="9096452" cy="3107870"/>
          </a:xfrm>
        </p:spPr>
      </p:pic>
      <p:sp>
        <p:nvSpPr>
          <p:cNvPr id="7" name="TextBox 6">
            <a:extLst>
              <a:ext uri="{FF2B5EF4-FFF2-40B4-BE49-F238E27FC236}">
                <a16:creationId xmlns:a16="http://schemas.microsoft.com/office/drawing/2014/main" id="{EB4A3CA1-9C70-4E16-B681-C5AC92767700}"/>
              </a:ext>
            </a:extLst>
          </p:cNvPr>
          <p:cNvSpPr txBox="1"/>
          <p:nvPr/>
        </p:nvSpPr>
        <p:spPr>
          <a:xfrm>
            <a:off x="427442" y="5270623"/>
            <a:ext cx="9096452" cy="1200329"/>
          </a:xfrm>
          <a:prstGeom prst="rect">
            <a:avLst/>
          </a:prstGeom>
          <a:noFill/>
        </p:spPr>
        <p:txBody>
          <a:bodyPr wrap="square">
            <a:spAutoFit/>
          </a:bodyPr>
          <a:lstStyle/>
          <a:p>
            <a:pPr algn="just"/>
            <a:r>
              <a:rPr lang="en-IN" b="0" i="0" dirty="0">
                <a:solidFill>
                  <a:srgbClr val="000000"/>
                </a:solidFill>
                <a:effectLst/>
                <a:latin typeface="Helvetica Neue"/>
              </a:rPr>
              <a:t>We see that (25,30] age group tend to default more often. So they are the riskiest people to loan to. With increasing age group, people tend to default less starting from the age 25. One of the reasons could be they get employed around that age and with increasing age, their salary also increases.</a:t>
            </a:r>
            <a:endParaRPr lang="en-IN" dirty="0"/>
          </a:p>
        </p:txBody>
      </p:sp>
    </p:spTree>
    <p:extLst>
      <p:ext uri="{BB962C8B-B14F-4D97-AF65-F5344CB8AC3E}">
        <p14:creationId xmlns:p14="http://schemas.microsoft.com/office/powerpoint/2010/main" val="2473749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AE63-44FE-40CF-8A79-8498C7DE13F4}"/>
              </a:ext>
            </a:extLst>
          </p:cNvPr>
          <p:cNvSpPr>
            <a:spLocks noGrp="1"/>
          </p:cNvSpPr>
          <p:nvPr>
            <p:ph type="title"/>
          </p:nvPr>
        </p:nvSpPr>
        <p:spPr/>
        <p:txBody>
          <a:bodyPr>
            <a:noAutofit/>
          </a:bodyPr>
          <a:lstStyle/>
          <a:p>
            <a:pPr algn="ct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PROPORTION   OF INCOME-GROUP  BASED ON  </a:t>
            </a:r>
            <a:br>
              <a:rPr lang="en-IN" sz="2400" u="sng"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DEFAULTERS   AND   NON DEFAULTERS   IN   THE </a:t>
            </a:r>
            <a:br>
              <a:rPr lang="en-IN" sz="2400" u="sng" dirty="0">
                <a:latin typeface="Times New Roman" panose="02020603050405020304" pitchFamily="18" charset="0"/>
                <a:cs typeface="Times New Roman" panose="02020603050405020304" pitchFamily="18" charset="0"/>
              </a:rPr>
            </a:br>
            <a:r>
              <a:rPr lang="en-IN" sz="2400" u="sng" dirty="0">
                <a:latin typeface="Times New Roman" panose="02020603050405020304" pitchFamily="18" charset="0"/>
                <a:cs typeface="Times New Roman" panose="02020603050405020304" pitchFamily="18" charset="0"/>
              </a:rPr>
              <a:t>DATASET:</a:t>
            </a:r>
            <a:endParaRPr lang="en-IN" sz="2400" dirty="0"/>
          </a:p>
        </p:txBody>
      </p:sp>
      <p:pic>
        <p:nvPicPr>
          <p:cNvPr id="5" name="Content Placeholder 4">
            <a:extLst>
              <a:ext uri="{FF2B5EF4-FFF2-40B4-BE49-F238E27FC236}">
                <a16:creationId xmlns:a16="http://schemas.microsoft.com/office/drawing/2014/main" id="{E6C8CFD6-EAD2-49E1-873D-B63243D7214D}"/>
              </a:ext>
            </a:extLst>
          </p:cNvPr>
          <p:cNvPicPr>
            <a:picLocks noGrp="1" noChangeAspect="1"/>
          </p:cNvPicPr>
          <p:nvPr>
            <p:ph idx="1"/>
          </p:nvPr>
        </p:nvPicPr>
        <p:blipFill>
          <a:blip r:embed="rId2"/>
          <a:stretch>
            <a:fillRect/>
          </a:stretch>
        </p:blipFill>
        <p:spPr>
          <a:xfrm>
            <a:off x="275208" y="1930400"/>
            <a:ext cx="9223899" cy="3351814"/>
          </a:xfrm>
        </p:spPr>
      </p:pic>
      <p:sp>
        <p:nvSpPr>
          <p:cNvPr id="7" name="TextBox 6">
            <a:extLst>
              <a:ext uri="{FF2B5EF4-FFF2-40B4-BE49-F238E27FC236}">
                <a16:creationId xmlns:a16="http://schemas.microsoft.com/office/drawing/2014/main" id="{DA295524-A07F-441C-90F0-1E1E6CBCA2F7}"/>
              </a:ext>
            </a:extLst>
          </p:cNvPr>
          <p:cNvSpPr txBox="1"/>
          <p:nvPr/>
        </p:nvSpPr>
        <p:spPr>
          <a:xfrm>
            <a:off x="677334" y="5282214"/>
            <a:ext cx="8970885" cy="646331"/>
          </a:xfrm>
          <a:prstGeom prst="rect">
            <a:avLst/>
          </a:prstGeom>
          <a:noFill/>
        </p:spPr>
        <p:txBody>
          <a:bodyPr wrap="square">
            <a:spAutoFit/>
          </a:bodyPr>
          <a:lstStyle/>
          <a:p>
            <a:r>
              <a:rPr lang="en-IN" b="0" i="0" dirty="0">
                <a:solidFill>
                  <a:srgbClr val="000000"/>
                </a:solidFill>
                <a:effectLst/>
                <a:latin typeface="Helvetica Neue"/>
              </a:rPr>
              <a:t>The Very High income group tend to default less often. They contribute 12.4% to the total number of defaulters, while they contribute 15.6% to the Non-Defaulters.</a:t>
            </a:r>
            <a:endParaRPr lang="en-IN" dirty="0"/>
          </a:p>
        </p:txBody>
      </p:sp>
    </p:spTree>
    <p:extLst>
      <p:ext uri="{BB962C8B-B14F-4D97-AF65-F5344CB8AC3E}">
        <p14:creationId xmlns:p14="http://schemas.microsoft.com/office/powerpoint/2010/main" val="273563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98313-2468-4F5A-B033-3F6C2BB1E1DD}"/>
              </a:ext>
            </a:extLst>
          </p:cNvPr>
          <p:cNvSpPr>
            <a:spLocks noGrp="1"/>
          </p:cNvSpPr>
          <p:nvPr>
            <p:ph type="title"/>
          </p:nvPr>
        </p:nvSpPr>
        <p:spPr/>
        <p:txBody>
          <a:bodyPr>
            <a:noAutofit/>
          </a:bodyPr>
          <a:lstStyle/>
          <a:p>
            <a:pPr algn="ct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PROPORTION  OF NAME-EDUCATION-TYPE  BASED ON  </a:t>
            </a:r>
            <a:br>
              <a:rPr lang="en-IN" sz="2400" u="sng"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DEFAULTERS   AND   NON DEFAULTERS   IN   THE </a:t>
            </a:r>
            <a:br>
              <a:rPr lang="en-IN" sz="2400" u="sng" dirty="0">
                <a:latin typeface="Times New Roman" panose="02020603050405020304" pitchFamily="18" charset="0"/>
                <a:cs typeface="Times New Roman" panose="02020603050405020304" pitchFamily="18" charset="0"/>
              </a:rPr>
            </a:br>
            <a:r>
              <a:rPr lang="en-IN" sz="2400" u="sng" dirty="0">
                <a:latin typeface="Times New Roman" panose="02020603050405020304" pitchFamily="18" charset="0"/>
                <a:cs typeface="Times New Roman" panose="02020603050405020304" pitchFamily="18" charset="0"/>
              </a:rPr>
              <a:t>DATASET:</a:t>
            </a:r>
            <a:endParaRPr lang="en-IN" sz="2400" dirty="0"/>
          </a:p>
        </p:txBody>
      </p:sp>
      <p:sp>
        <p:nvSpPr>
          <p:cNvPr id="3" name="Content Placeholder 2">
            <a:extLst>
              <a:ext uri="{FF2B5EF4-FFF2-40B4-BE49-F238E27FC236}">
                <a16:creationId xmlns:a16="http://schemas.microsoft.com/office/drawing/2014/main" id="{87A760B9-D13F-4C86-A506-B8B6BC5ADF35}"/>
              </a:ext>
            </a:extLst>
          </p:cNvPr>
          <p:cNvSpPr>
            <a:spLocks noGrp="1"/>
          </p:cNvSpPr>
          <p:nvPr>
            <p:ph idx="1"/>
          </p:nvPr>
        </p:nvSpPr>
        <p:spPr>
          <a:xfrm>
            <a:off x="677334" y="3314223"/>
            <a:ext cx="8596668" cy="3102853"/>
          </a:xfrm>
        </p:spPr>
        <p:txBody>
          <a:bodyPr>
            <a:normAutofit fontScale="92500" lnSpcReduction="20000"/>
          </a:bodyPr>
          <a:lstStyle/>
          <a:p>
            <a:endParaRPr lang="en-IN" b="0" i="0" dirty="0">
              <a:solidFill>
                <a:srgbClr val="000000"/>
              </a:solidFill>
              <a:effectLst/>
              <a:latin typeface="Helvetica Neue"/>
            </a:endParaRPr>
          </a:p>
          <a:p>
            <a:endParaRPr lang="en-IN" dirty="0">
              <a:solidFill>
                <a:srgbClr val="000000"/>
              </a:solidFill>
              <a:latin typeface="Helvetica Neue"/>
            </a:endParaRPr>
          </a:p>
          <a:p>
            <a:endParaRPr lang="en-IN" b="0" i="0" dirty="0">
              <a:solidFill>
                <a:srgbClr val="000000"/>
              </a:solidFill>
              <a:effectLst/>
              <a:latin typeface="Helvetica Neue"/>
            </a:endParaRPr>
          </a:p>
          <a:p>
            <a:endParaRPr lang="en-IN" dirty="0">
              <a:solidFill>
                <a:srgbClr val="000000"/>
              </a:solidFill>
              <a:latin typeface="Helvetica Neue"/>
            </a:endParaRPr>
          </a:p>
          <a:p>
            <a:endParaRPr lang="en-IN" b="0" i="0" dirty="0">
              <a:solidFill>
                <a:srgbClr val="000000"/>
              </a:solidFill>
              <a:effectLst/>
              <a:latin typeface="Helvetica Neue"/>
            </a:endParaRPr>
          </a:p>
          <a:p>
            <a:endParaRPr lang="en-IN" dirty="0">
              <a:solidFill>
                <a:srgbClr val="000000"/>
              </a:solidFill>
              <a:latin typeface="Helvetica Neue"/>
            </a:endParaRPr>
          </a:p>
          <a:p>
            <a:endParaRPr lang="en-IN" b="0" i="0" dirty="0">
              <a:solidFill>
                <a:srgbClr val="000000"/>
              </a:solidFill>
              <a:effectLst/>
              <a:latin typeface="Helvetica Neue"/>
            </a:endParaRPr>
          </a:p>
          <a:p>
            <a:pPr marL="0" indent="0">
              <a:buNone/>
            </a:pPr>
            <a:r>
              <a:rPr lang="en-IN" b="0" i="0" dirty="0">
                <a:solidFill>
                  <a:srgbClr val="000000"/>
                </a:solidFill>
                <a:effectLst/>
                <a:latin typeface="Helvetica Neue"/>
              </a:rPr>
              <a:t>Almost all of the Education categories are equally likely to default except for the higher educated ones who are less likely to default and secondary educated people are more likely to default</a:t>
            </a:r>
            <a:endParaRPr lang="en-IN" dirty="0"/>
          </a:p>
        </p:txBody>
      </p:sp>
      <p:pic>
        <p:nvPicPr>
          <p:cNvPr id="5" name="Picture 4">
            <a:extLst>
              <a:ext uri="{FF2B5EF4-FFF2-40B4-BE49-F238E27FC236}">
                <a16:creationId xmlns:a16="http://schemas.microsoft.com/office/drawing/2014/main" id="{798B81D3-FE9C-481B-80F2-9B41BB50B7E9}"/>
              </a:ext>
            </a:extLst>
          </p:cNvPr>
          <p:cNvPicPr>
            <a:picLocks noChangeAspect="1"/>
          </p:cNvPicPr>
          <p:nvPr/>
        </p:nvPicPr>
        <p:blipFill>
          <a:blip r:embed="rId2"/>
          <a:stretch>
            <a:fillRect/>
          </a:stretch>
        </p:blipFill>
        <p:spPr>
          <a:xfrm>
            <a:off x="495823" y="1930400"/>
            <a:ext cx="8695196" cy="3515556"/>
          </a:xfrm>
          <a:prstGeom prst="rect">
            <a:avLst/>
          </a:prstGeom>
        </p:spPr>
      </p:pic>
    </p:spTree>
    <p:extLst>
      <p:ext uri="{BB962C8B-B14F-4D97-AF65-F5344CB8AC3E}">
        <p14:creationId xmlns:p14="http://schemas.microsoft.com/office/powerpoint/2010/main" val="4117595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FC01-BFCB-4705-AC69-D8FD8D24A554}"/>
              </a:ext>
            </a:extLst>
          </p:cNvPr>
          <p:cNvSpPr>
            <a:spLocks noGrp="1"/>
          </p:cNvSpPr>
          <p:nvPr>
            <p:ph type="title"/>
          </p:nvPr>
        </p:nvSpPr>
        <p:spPr/>
        <p:txBody>
          <a:bodyPr>
            <a:noAutofit/>
          </a:bodyPr>
          <a:lstStyle/>
          <a:p>
            <a:pPr algn="ct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PROPORTION  OF REGION-RATING-CLIENT  BASED ON  </a:t>
            </a:r>
            <a:br>
              <a:rPr lang="en-IN" sz="2400" u="sng"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DEFAULTERS   AND   NON DEFAULTERS   IN   THE </a:t>
            </a:r>
            <a:br>
              <a:rPr lang="en-IN" sz="2400" u="sng" dirty="0">
                <a:latin typeface="Times New Roman" panose="02020603050405020304" pitchFamily="18" charset="0"/>
                <a:cs typeface="Times New Roman" panose="02020603050405020304" pitchFamily="18" charset="0"/>
              </a:rPr>
            </a:br>
            <a:r>
              <a:rPr lang="en-IN" sz="2400" u="sng" dirty="0">
                <a:latin typeface="Times New Roman" panose="02020603050405020304" pitchFamily="18" charset="0"/>
                <a:cs typeface="Times New Roman" panose="02020603050405020304" pitchFamily="18" charset="0"/>
              </a:rPr>
              <a:t>DATASET:</a:t>
            </a:r>
            <a:endParaRPr lang="en-IN" sz="2400" dirty="0"/>
          </a:p>
        </p:txBody>
      </p:sp>
      <p:pic>
        <p:nvPicPr>
          <p:cNvPr id="5" name="Content Placeholder 4">
            <a:extLst>
              <a:ext uri="{FF2B5EF4-FFF2-40B4-BE49-F238E27FC236}">
                <a16:creationId xmlns:a16="http://schemas.microsoft.com/office/drawing/2014/main" id="{09CBE3CD-9333-43F4-BDF7-694505DD1348}"/>
              </a:ext>
            </a:extLst>
          </p:cNvPr>
          <p:cNvPicPr>
            <a:picLocks noGrp="1" noChangeAspect="1"/>
          </p:cNvPicPr>
          <p:nvPr>
            <p:ph idx="1"/>
          </p:nvPr>
        </p:nvPicPr>
        <p:blipFill>
          <a:blip r:embed="rId2"/>
          <a:stretch>
            <a:fillRect/>
          </a:stretch>
        </p:blipFill>
        <p:spPr>
          <a:xfrm>
            <a:off x="420410" y="1930400"/>
            <a:ext cx="9096452" cy="3404618"/>
          </a:xfrm>
        </p:spPr>
      </p:pic>
      <p:sp>
        <p:nvSpPr>
          <p:cNvPr id="7" name="TextBox 6">
            <a:extLst>
              <a:ext uri="{FF2B5EF4-FFF2-40B4-BE49-F238E27FC236}">
                <a16:creationId xmlns:a16="http://schemas.microsoft.com/office/drawing/2014/main" id="{373EEE82-4F71-4C57-A2EA-E4407582E20A}"/>
              </a:ext>
            </a:extLst>
          </p:cNvPr>
          <p:cNvSpPr txBox="1"/>
          <p:nvPr/>
        </p:nvSpPr>
        <p:spPr>
          <a:xfrm>
            <a:off x="677334" y="5325070"/>
            <a:ext cx="8553635" cy="923330"/>
          </a:xfrm>
          <a:prstGeom prst="rect">
            <a:avLst/>
          </a:prstGeom>
          <a:noFill/>
        </p:spPr>
        <p:txBody>
          <a:bodyPr wrap="square">
            <a:spAutoFit/>
          </a:bodyPr>
          <a:lstStyle/>
          <a:p>
            <a:r>
              <a:rPr lang="en-IN" b="0" i="0" dirty="0">
                <a:solidFill>
                  <a:srgbClr val="000000"/>
                </a:solidFill>
                <a:effectLst/>
                <a:latin typeface="Helvetica Neue"/>
              </a:rPr>
              <a:t>More people from second tier regions tend to apply for loans. We can infer that people living in better areas(Rating 3) tend contribute more to the defaulters by their weightage. People living in 1 rated areas</a:t>
            </a:r>
            <a:endParaRPr lang="en-IN" dirty="0"/>
          </a:p>
        </p:txBody>
      </p:sp>
    </p:spTree>
    <p:extLst>
      <p:ext uri="{BB962C8B-B14F-4D97-AF65-F5344CB8AC3E}">
        <p14:creationId xmlns:p14="http://schemas.microsoft.com/office/powerpoint/2010/main" val="105362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987E-D166-423B-AF71-7F3D957AA039}"/>
              </a:ext>
            </a:extLst>
          </p:cNvPr>
          <p:cNvSpPr>
            <a:spLocks noGrp="1"/>
          </p:cNvSpPr>
          <p:nvPr>
            <p:ph type="title"/>
          </p:nvPr>
        </p:nvSpPr>
        <p:spPr>
          <a:xfrm>
            <a:off x="1642369" y="624110"/>
            <a:ext cx="9862243" cy="1280890"/>
          </a:xfrm>
        </p:spPr>
        <p:txBody>
          <a:bodyPr>
            <a:noAutofit/>
          </a:bodyPr>
          <a:lstStyle/>
          <a:p>
            <a:pPr algn="ctr"/>
            <a:r>
              <a:rPr lang="en-IN" sz="2800" dirty="0">
                <a:latin typeface="Times New Roman" panose="02020603050405020304" pitchFamily="18" charset="0"/>
                <a:cs typeface="Times New Roman" panose="02020603050405020304" pitchFamily="18" charset="0"/>
              </a:rPr>
              <a:t> </a:t>
            </a:r>
            <a:r>
              <a:rPr lang="en-IN" sz="2800" u="sng" dirty="0">
                <a:latin typeface="Times New Roman" panose="02020603050405020304" pitchFamily="18" charset="0"/>
                <a:cs typeface="Times New Roman" panose="02020603050405020304" pitchFamily="18" charset="0"/>
              </a:rPr>
              <a:t>PROPORTION  OF CREDIT-INCOME-RATIO  BASED ON  </a:t>
            </a:r>
            <a:br>
              <a:rPr lang="en-IN" sz="2800" u="sng"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   </a:t>
            </a:r>
            <a:r>
              <a:rPr lang="en-IN" sz="2800" u="sng" dirty="0">
                <a:latin typeface="Times New Roman" panose="02020603050405020304" pitchFamily="18" charset="0"/>
                <a:cs typeface="Times New Roman" panose="02020603050405020304" pitchFamily="18" charset="0"/>
              </a:rPr>
              <a:t>DEFAULTERS   AND   NON DEFAULTERS   IN   THE </a:t>
            </a:r>
            <a:br>
              <a:rPr lang="en-IN" sz="2800" u="sng" dirty="0">
                <a:latin typeface="Times New Roman" panose="02020603050405020304" pitchFamily="18" charset="0"/>
                <a:cs typeface="Times New Roman" panose="02020603050405020304" pitchFamily="18" charset="0"/>
              </a:rPr>
            </a:br>
            <a:r>
              <a:rPr lang="en-IN" sz="2800" u="sng" dirty="0">
                <a:latin typeface="Times New Roman" panose="02020603050405020304" pitchFamily="18" charset="0"/>
                <a:cs typeface="Times New Roman" panose="02020603050405020304" pitchFamily="18" charset="0"/>
              </a:rPr>
              <a:t>DATASET:</a:t>
            </a:r>
            <a:endParaRPr lang="en-IN" sz="2800" dirty="0"/>
          </a:p>
        </p:txBody>
      </p:sp>
      <p:pic>
        <p:nvPicPr>
          <p:cNvPr id="5" name="Content Placeholder 4">
            <a:extLst>
              <a:ext uri="{FF2B5EF4-FFF2-40B4-BE49-F238E27FC236}">
                <a16:creationId xmlns:a16="http://schemas.microsoft.com/office/drawing/2014/main" id="{2973AC87-F916-4C10-8AD3-B767AECFD023}"/>
              </a:ext>
            </a:extLst>
          </p:cNvPr>
          <p:cNvPicPr>
            <a:picLocks noGrp="1" noChangeAspect="1"/>
          </p:cNvPicPr>
          <p:nvPr>
            <p:ph idx="1"/>
          </p:nvPr>
        </p:nvPicPr>
        <p:blipFill>
          <a:blip r:embed="rId2"/>
          <a:stretch>
            <a:fillRect/>
          </a:stretch>
        </p:blipFill>
        <p:spPr>
          <a:xfrm>
            <a:off x="1808098" y="2006353"/>
            <a:ext cx="10260367" cy="3621288"/>
          </a:xfrm>
        </p:spPr>
      </p:pic>
      <p:sp>
        <p:nvSpPr>
          <p:cNvPr id="7" name="TextBox 6">
            <a:extLst>
              <a:ext uri="{FF2B5EF4-FFF2-40B4-BE49-F238E27FC236}">
                <a16:creationId xmlns:a16="http://schemas.microsoft.com/office/drawing/2014/main" id="{6698499D-CD6E-408D-A308-287BE7AFC611}"/>
              </a:ext>
            </a:extLst>
          </p:cNvPr>
          <p:cNvSpPr txBox="1"/>
          <p:nvPr/>
        </p:nvSpPr>
        <p:spPr>
          <a:xfrm>
            <a:off x="1808098" y="5708202"/>
            <a:ext cx="10260367" cy="830997"/>
          </a:xfrm>
          <a:prstGeom prst="rect">
            <a:avLst/>
          </a:prstGeom>
          <a:noFill/>
        </p:spPr>
        <p:txBody>
          <a:bodyPr wrap="square">
            <a:spAutoFit/>
          </a:bodyPr>
          <a:lstStyle/>
          <a:p>
            <a:pPr algn="just"/>
            <a:r>
              <a:rPr lang="en-IN" sz="1600" b="0" i="0" dirty="0">
                <a:solidFill>
                  <a:srgbClr val="000000"/>
                </a:solidFill>
                <a:effectLst/>
                <a:latin typeface="Times New Roman" panose="02020603050405020304" pitchFamily="18" charset="0"/>
                <a:cs typeface="Times New Roman" panose="02020603050405020304" pitchFamily="18" charset="0"/>
              </a:rPr>
              <a:t>Credit income ratio the ratio of AMT_CREDIT/AMT_INCOME_TOTAL. Although there doesn't seem to be a clear </a:t>
            </a:r>
            <a:r>
              <a:rPr lang="en-IN" sz="1600" b="0" i="0" dirty="0" err="1">
                <a:solidFill>
                  <a:srgbClr val="000000"/>
                </a:solidFill>
                <a:effectLst/>
                <a:latin typeface="Times New Roman" panose="02020603050405020304" pitchFamily="18" charset="0"/>
                <a:cs typeface="Times New Roman" panose="02020603050405020304" pitchFamily="18" charset="0"/>
              </a:rPr>
              <a:t>distiguish</a:t>
            </a:r>
            <a:r>
              <a:rPr lang="en-IN" sz="1600" b="0" i="0" dirty="0">
                <a:solidFill>
                  <a:srgbClr val="000000"/>
                </a:solidFill>
                <a:effectLst/>
                <a:latin typeface="Times New Roman" panose="02020603050405020304" pitchFamily="18" charset="0"/>
                <a:cs typeface="Times New Roman" panose="02020603050405020304" pitchFamily="18" charset="0"/>
              </a:rPr>
              <a:t> between the group which defaulted vs the group which didn't when compared using the ratio, we can see that when the CREDIT_INCOME_RATIO is more than 50, people default.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2406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C85B-E09B-4276-95B1-6E9037EFBA80}"/>
              </a:ext>
            </a:extLst>
          </p:cNvPr>
          <p:cNvSpPr>
            <a:spLocks noGrp="1"/>
          </p:cNvSpPr>
          <p:nvPr>
            <p:ph type="title"/>
          </p:nvPr>
        </p:nvSpPr>
        <p:spPr>
          <a:xfrm>
            <a:off x="2592925" y="624110"/>
            <a:ext cx="8911687" cy="1843882"/>
          </a:xfrm>
        </p:spPr>
        <p:txBody>
          <a:bodyPr>
            <a:noAutofit/>
          </a:bodyPr>
          <a:lstStyle/>
          <a:p>
            <a:pPr algn="ctr"/>
            <a:r>
              <a:rPr lang="en-IN" sz="2800" dirty="0">
                <a:latin typeface="Times New Roman" panose="02020603050405020304" pitchFamily="18" charset="0"/>
                <a:cs typeface="Times New Roman" panose="02020603050405020304" pitchFamily="18" charset="0"/>
              </a:rPr>
              <a:t> </a:t>
            </a:r>
            <a:r>
              <a:rPr lang="en-IN" sz="2800" u="sng" dirty="0">
                <a:latin typeface="Times New Roman" panose="02020603050405020304" pitchFamily="18" charset="0"/>
                <a:cs typeface="Times New Roman" panose="02020603050405020304" pitchFamily="18" charset="0"/>
              </a:rPr>
              <a:t>PROPORTION  OF DAYS-EMPLOYED  BASED ON  </a:t>
            </a:r>
            <a:br>
              <a:rPr lang="en-IN" sz="2800" u="sng"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   </a:t>
            </a:r>
            <a:r>
              <a:rPr lang="en-IN" sz="2800" u="sng" dirty="0">
                <a:latin typeface="Times New Roman" panose="02020603050405020304" pitchFamily="18" charset="0"/>
                <a:cs typeface="Times New Roman" panose="02020603050405020304" pitchFamily="18" charset="0"/>
              </a:rPr>
              <a:t>DEFAULTERS   AND   NON DEFAULTERS   IN   THE </a:t>
            </a:r>
            <a:br>
              <a:rPr lang="en-IN" sz="2800" u="sng" dirty="0">
                <a:latin typeface="Times New Roman" panose="02020603050405020304" pitchFamily="18" charset="0"/>
                <a:cs typeface="Times New Roman" panose="02020603050405020304" pitchFamily="18" charset="0"/>
              </a:rPr>
            </a:br>
            <a:r>
              <a:rPr lang="en-IN" sz="2800" u="sng" dirty="0">
                <a:latin typeface="Times New Roman" panose="02020603050405020304" pitchFamily="18" charset="0"/>
                <a:cs typeface="Times New Roman" panose="02020603050405020304" pitchFamily="18" charset="0"/>
              </a:rPr>
              <a:t>DATASET:</a:t>
            </a:r>
            <a:endParaRPr lang="en-IN" sz="2800" dirty="0"/>
          </a:p>
        </p:txBody>
      </p:sp>
      <p:pic>
        <p:nvPicPr>
          <p:cNvPr id="5" name="Content Placeholder 4">
            <a:extLst>
              <a:ext uri="{FF2B5EF4-FFF2-40B4-BE49-F238E27FC236}">
                <a16:creationId xmlns:a16="http://schemas.microsoft.com/office/drawing/2014/main" id="{6FACBB7D-1598-42DE-AAC3-1B120F950B74}"/>
              </a:ext>
            </a:extLst>
          </p:cNvPr>
          <p:cNvPicPr>
            <a:picLocks noGrp="1" noChangeAspect="1"/>
          </p:cNvPicPr>
          <p:nvPr>
            <p:ph idx="1"/>
          </p:nvPr>
        </p:nvPicPr>
        <p:blipFill>
          <a:blip r:embed="rId2"/>
          <a:stretch>
            <a:fillRect/>
          </a:stretch>
        </p:blipFill>
        <p:spPr>
          <a:xfrm>
            <a:off x="2589213" y="2369349"/>
            <a:ext cx="8915400" cy="3306751"/>
          </a:xfrm>
        </p:spPr>
      </p:pic>
    </p:spTree>
    <p:extLst>
      <p:ext uri="{BB962C8B-B14F-4D97-AF65-F5344CB8AC3E}">
        <p14:creationId xmlns:p14="http://schemas.microsoft.com/office/powerpoint/2010/main" val="3731997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C3C0-7F51-4C98-ADE9-963AC0792C91}"/>
              </a:ext>
            </a:extLst>
          </p:cNvPr>
          <p:cNvSpPr>
            <a:spLocks noGrp="1"/>
          </p:cNvSpPr>
          <p:nvPr>
            <p:ph type="title"/>
          </p:nvPr>
        </p:nvSpPr>
        <p:spPr/>
        <p:txBody>
          <a:bodyPr>
            <a:noAutofit/>
          </a:bodyPr>
          <a:lstStyle/>
          <a:p>
            <a:pPr algn="ctr"/>
            <a:r>
              <a:rPr lang="en-IN" sz="2800" dirty="0">
                <a:latin typeface="Times New Roman" panose="02020603050405020304" pitchFamily="18" charset="0"/>
                <a:cs typeface="Times New Roman" panose="02020603050405020304" pitchFamily="18" charset="0"/>
              </a:rPr>
              <a:t> </a:t>
            </a:r>
            <a:r>
              <a:rPr lang="en-IN" sz="2800" u="sng" dirty="0">
                <a:latin typeface="Times New Roman" panose="02020603050405020304" pitchFamily="18" charset="0"/>
                <a:cs typeface="Times New Roman" panose="02020603050405020304" pitchFamily="18" charset="0"/>
              </a:rPr>
              <a:t>PROPORTION  OF CNT-FAM-MEMBERS  BASED ON  </a:t>
            </a:r>
            <a:br>
              <a:rPr lang="en-IN" sz="2800" u="sng"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   </a:t>
            </a:r>
            <a:r>
              <a:rPr lang="en-IN" sz="2800" u="sng" dirty="0">
                <a:latin typeface="Times New Roman" panose="02020603050405020304" pitchFamily="18" charset="0"/>
                <a:cs typeface="Times New Roman" panose="02020603050405020304" pitchFamily="18" charset="0"/>
              </a:rPr>
              <a:t>DEFAULTERS   AND   NON DEFAULTERS   IN   THE </a:t>
            </a:r>
            <a:br>
              <a:rPr lang="en-IN" sz="2800" u="sng" dirty="0">
                <a:latin typeface="Times New Roman" panose="02020603050405020304" pitchFamily="18" charset="0"/>
                <a:cs typeface="Times New Roman" panose="02020603050405020304" pitchFamily="18" charset="0"/>
              </a:rPr>
            </a:br>
            <a:r>
              <a:rPr lang="en-IN" sz="2800" u="sng" dirty="0">
                <a:latin typeface="Times New Roman" panose="02020603050405020304" pitchFamily="18" charset="0"/>
                <a:cs typeface="Times New Roman" panose="02020603050405020304" pitchFamily="18" charset="0"/>
              </a:rPr>
              <a:t>DATASET:</a:t>
            </a:r>
            <a:endParaRPr lang="en-IN" sz="2800" dirty="0"/>
          </a:p>
        </p:txBody>
      </p:sp>
      <p:pic>
        <p:nvPicPr>
          <p:cNvPr id="5" name="Content Placeholder 4">
            <a:extLst>
              <a:ext uri="{FF2B5EF4-FFF2-40B4-BE49-F238E27FC236}">
                <a16:creationId xmlns:a16="http://schemas.microsoft.com/office/drawing/2014/main" id="{1DB5AC28-36C6-43A4-95EA-9407AB8F1FED}"/>
              </a:ext>
            </a:extLst>
          </p:cNvPr>
          <p:cNvPicPr>
            <a:picLocks noGrp="1" noChangeAspect="1"/>
          </p:cNvPicPr>
          <p:nvPr>
            <p:ph idx="1"/>
          </p:nvPr>
        </p:nvPicPr>
        <p:blipFill>
          <a:blip r:embed="rId2"/>
          <a:stretch>
            <a:fillRect/>
          </a:stretch>
        </p:blipFill>
        <p:spPr>
          <a:xfrm>
            <a:off x="2592925" y="2091753"/>
            <a:ext cx="9431152" cy="3849174"/>
          </a:xfrm>
        </p:spPr>
      </p:pic>
      <p:sp>
        <p:nvSpPr>
          <p:cNvPr id="7" name="TextBox 6">
            <a:extLst>
              <a:ext uri="{FF2B5EF4-FFF2-40B4-BE49-F238E27FC236}">
                <a16:creationId xmlns:a16="http://schemas.microsoft.com/office/drawing/2014/main" id="{95B7BC41-E287-4068-B427-C57747D6A9EF}"/>
              </a:ext>
            </a:extLst>
          </p:cNvPr>
          <p:cNvSpPr txBox="1"/>
          <p:nvPr/>
        </p:nvSpPr>
        <p:spPr>
          <a:xfrm>
            <a:off x="3109404" y="6127680"/>
            <a:ext cx="8564732" cy="369332"/>
          </a:xfrm>
          <a:prstGeom prst="rect">
            <a:avLst/>
          </a:prstGeom>
          <a:noFill/>
        </p:spPr>
        <p:txBody>
          <a:bodyPr wrap="square">
            <a:spAutoFit/>
          </a:bodyPr>
          <a:lstStyle/>
          <a:p>
            <a:r>
              <a:rPr lang="en-IN" b="0" i="0" dirty="0">
                <a:solidFill>
                  <a:srgbClr val="000000"/>
                </a:solidFill>
                <a:effectLst/>
                <a:latin typeface="Helvetica Neue"/>
              </a:rPr>
              <a:t>We can see that a family of 3 applies loan more often than the other families</a:t>
            </a:r>
            <a:endParaRPr lang="en-IN" dirty="0"/>
          </a:p>
        </p:txBody>
      </p:sp>
    </p:spTree>
    <p:extLst>
      <p:ext uri="{BB962C8B-B14F-4D97-AF65-F5344CB8AC3E}">
        <p14:creationId xmlns:p14="http://schemas.microsoft.com/office/powerpoint/2010/main" val="2573951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F80ED-DDFC-4F83-B292-44811F48EB6F}"/>
              </a:ext>
            </a:extLst>
          </p:cNvPr>
          <p:cNvSpPr>
            <a:spLocks noGrp="1"/>
          </p:cNvSpPr>
          <p:nvPr>
            <p:ph type="title"/>
          </p:nvPr>
        </p:nvSpPr>
        <p:spPr>
          <a:xfrm>
            <a:off x="2326594" y="624109"/>
            <a:ext cx="8911687" cy="751929"/>
          </a:xfrm>
        </p:spPr>
        <p:txBody>
          <a:bodyPr>
            <a:noAutofit/>
          </a:bodyPr>
          <a:lstStyle/>
          <a:p>
            <a:pPr algn="ctr"/>
            <a:r>
              <a:rPr lang="en-IN" sz="2800"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AMT-CREDIT Vs CNT-FAM-MEMBERS</a:t>
            </a:r>
            <a:endParaRPr lang="en-IN" sz="2800" dirty="0"/>
          </a:p>
        </p:txBody>
      </p:sp>
      <p:pic>
        <p:nvPicPr>
          <p:cNvPr id="5" name="Content Placeholder 4">
            <a:extLst>
              <a:ext uri="{FF2B5EF4-FFF2-40B4-BE49-F238E27FC236}">
                <a16:creationId xmlns:a16="http://schemas.microsoft.com/office/drawing/2014/main" id="{838D71E5-F653-4D79-ACD2-49494C585FE0}"/>
              </a:ext>
            </a:extLst>
          </p:cNvPr>
          <p:cNvPicPr>
            <a:picLocks noGrp="1" noChangeAspect="1"/>
          </p:cNvPicPr>
          <p:nvPr>
            <p:ph idx="1"/>
          </p:nvPr>
        </p:nvPicPr>
        <p:blipFill>
          <a:blip r:embed="rId2"/>
          <a:stretch>
            <a:fillRect/>
          </a:stretch>
        </p:blipFill>
        <p:spPr>
          <a:xfrm>
            <a:off x="1589102" y="1376038"/>
            <a:ext cx="10176711" cy="3888419"/>
          </a:xfrm>
        </p:spPr>
      </p:pic>
      <p:sp>
        <p:nvSpPr>
          <p:cNvPr id="7" name="TextBox 6">
            <a:extLst>
              <a:ext uri="{FF2B5EF4-FFF2-40B4-BE49-F238E27FC236}">
                <a16:creationId xmlns:a16="http://schemas.microsoft.com/office/drawing/2014/main" id="{DE8C2B9C-3E40-4707-8DF1-D9553461845D}"/>
              </a:ext>
            </a:extLst>
          </p:cNvPr>
          <p:cNvSpPr txBox="1"/>
          <p:nvPr/>
        </p:nvSpPr>
        <p:spPr>
          <a:xfrm>
            <a:off x="1589102" y="5481962"/>
            <a:ext cx="10176710" cy="923330"/>
          </a:xfrm>
          <a:prstGeom prst="rect">
            <a:avLst/>
          </a:prstGeom>
          <a:noFill/>
        </p:spPr>
        <p:txBody>
          <a:bodyPr wrap="square">
            <a:spAutoFit/>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We can see that the density in the lower left corner is similar in both the case, so the people are equally likely to default if the family is small and the AMT_CREDIT is low. We can observe that larger families and people with larger AMT_CREDIT default less often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8963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22F3-D3DD-4649-8307-C52668AA043C}"/>
              </a:ext>
            </a:extLst>
          </p:cNvPr>
          <p:cNvSpPr>
            <a:spLocks noGrp="1"/>
          </p:cNvSpPr>
          <p:nvPr>
            <p:ph type="title"/>
          </p:nvPr>
        </p:nvSpPr>
        <p:spPr/>
        <p:txBody>
          <a:bodyPr>
            <a:normAutofit/>
          </a:bodyPr>
          <a:lstStyle/>
          <a:p>
            <a:pPr algn="ctr"/>
            <a:r>
              <a:rPr lang="en-IN" sz="3200" dirty="0">
                <a:latin typeface="Times New Roman" panose="02020603050405020304" pitchFamily="18" charset="0"/>
                <a:cs typeface="Times New Roman" panose="02020603050405020304" pitchFamily="18" charset="0"/>
              </a:rPr>
              <a:t>AMT_GOODS_PRICE Vs AMT_CREDIT</a:t>
            </a:r>
          </a:p>
        </p:txBody>
      </p:sp>
      <p:pic>
        <p:nvPicPr>
          <p:cNvPr id="5" name="Content Placeholder 4">
            <a:extLst>
              <a:ext uri="{FF2B5EF4-FFF2-40B4-BE49-F238E27FC236}">
                <a16:creationId xmlns:a16="http://schemas.microsoft.com/office/drawing/2014/main" id="{6985DDBE-6AFB-448A-B211-42D46E0A104F}"/>
              </a:ext>
            </a:extLst>
          </p:cNvPr>
          <p:cNvPicPr>
            <a:picLocks noGrp="1" noChangeAspect="1"/>
          </p:cNvPicPr>
          <p:nvPr>
            <p:ph idx="1"/>
          </p:nvPr>
        </p:nvPicPr>
        <p:blipFill>
          <a:blip r:embed="rId2"/>
          <a:stretch>
            <a:fillRect/>
          </a:stretch>
        </p:blipFill>
        <p:spPr>
          <a:xfrm>
            <a:off x="2592925" y="1530849"/>
            <a:ext cx="9303154" cy="4703040"/>
          </a:xfrm>
        </p:spPr>
      </p:pic>
    </p:spTree>
    <p:extLst>
      <p:ext uri="{BB962C8B-B14F-4D97-AF65-F5344CB8AC3E}">
        <p14:creationId xmlns:p14="http://schemas.microsoft.com/office/powerpoint/2010/main" val="101842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02E3D-2B62-4094-BD69-B280B3EBFC14}"/>
              </a:ext>
            </a:extLst>
          </p:cNvPr>
          <p:cNvSpPr>
            <a:spLocks noGrp="1"/>
          </p:cNvSpPr>
          <p:nvPr>
            <p:ph type="title"/>
          </p:nvPr>
        </p:nvSpPr>
        <p:spPr>
          <a:xfrm>
            <a:off x="423910" y="597485"/>
            <a:ext cx="9905998" cy="1478570"/>
          </a:xfrm>
        </p:spPr>
        <p:txBody>
          <a:bodyPr>
            <a:normAutofit/>
          </a:bodyPr>
          <a:lstStyle/>
          <a:p>
            <a:pPr algn="ctr"/>
            <a:r>
              <a:rPr lang="en-US" sz="4000" dirty="0">
                <a:solidFill>
                  <a:srgbClr val="FFFFFF"/>
                </a:solidFill>
                <a:latin typeface="Times New Roman" panose="02020603050405020304" pitchFamily="18" charset="0"/>
                <a:cs typeface="Times New Roman" panose="02020603050405020304" pitchFamily="18" charset="0"/>
              </a:rPr>
              <a:t>PROBLEM STATEMENT:</a:t>
            </a:r>
            <a:endParaRPr lang="en-US"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1EBEA7A-E4C4-4BA4-AB99-B2031D91ACB8}"/>
              </a:ext>
            </a:extLst>
          </p:cNvPr>
          <p:cNvSpPr txBox="1"/>
          <p:nvPr/>
        </p:nvSpPr>
        <p:spPr>
          <a:xfrm>
            <a:off x="352889" y="2426224"/>
            <a:ext cx="10318070" cy="3970318"/>
          </a:xfrm>
          <a:prstGeom prst="rect">
            <a:avLst/>
          </a:prstGeom>
          <a:noFill/>
        </p:spPr>
        <p:txBody>
          <a:bodyPr wrap="square">
            <a:spAutoFit/>
          </a:bodyPr>
          <a:lstStyle/>
          <a:p>
            <a:pPr marL="285750" indent="-28575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If the applicant is likely to repay the loan, then not approving the loan results in a loss of business to the company</a:t>
            </a:r>
          </a:p>
          <a:p>
            <a:pPr marL="285750" indent="-28575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  If the applicant is not likely to repay the loan, i.e. he/she is likely to  </a:t>
            </a:r>
          </a:p>
          <a:p>
            <a:pPr algn="just"/>
            <a:r>
              <a:rPr lang="en-IN" sz="2800" dirty="0">
                <a:latin typeface="Times New Roman" panose="02020603050405020304" pitchFamily="18" charset="0"/>
                <a:cs typeface="Times New Roman" panose="02020603050405020304" pitchFamily="18" charset="0"/>
              </a:rPr>
              <a:t>   default, then approving the loan may lead to a financial loss for the </a:t>
            </a:r>
          </a:p>
          <a:p>
            <a:pPr algn="just"/>
            <a:r>
              <a:rPr lang="en-IN" sz="2800" dirty="0">
                <a:latin typeface="Times New Roman" panose="02020603050405020304" pitchFamily="18" charset="0"/>
                <a:cs typeface="Times New Roman" panose="02020603050405020304" pitchFamily="18" charset="0"/>
              </a:rPr>
              <a:t>   company.</a:t>
            </a:r>
          </a:p>
          <a:p>
            <a:pPr algn="just"/>
            <a:endParaRPr lang="en-IN"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   Note:- </a:t>
            </a:r>
            <a:r>
              <a:rPr lang="en-IN" sz="2000" dirty="0">
                <a:latin typeface="Times New Roman" panose="02020603050405020304" pitchFamily="18" charset="0"/>
                <a:cs typeface="Times New Roman" panose="02020603050405020304" pitchFamily="18" charset="0"/>
              </a:rPr>
              <a:t>Python and Jupyter Notebook were used for this EDA.</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203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6D7B-38BD-4B93-A09C-0814EA72783F}"/>
              </a:ext>
            </a:extLst>
          </p:cNvPr>
          <p:cNvSpPr>
            <a:spLocks noGrp="1"/>
          </p:cNvSpPr>
          <p:nvPr>
            <p:ph type="title"/>
          </p:nvPr>
        </p:nvSpPr>
        <p:spPr/>
        <p:txBody>
          <a:bodyPr>
            <a:normAutofit/>
          </a:bodyPr>
          <a:lstStyle/>
          <a:p>
            <a:pPr algn="ctr"/>
            <a:r>
              <a:rPr lang="en-IN" sz="3200" dirty="0">
                <a:latin typeface="Times New Roman" panose="02020603050405020304" pitchFamily="18" charset="0"/>
                <a:cs typeface="Times New Roman" panose="02020603050405020304" pitchFamily="18" charset="0"/>
              </a:rPr>
              <a:t>PROPORTION OF NAME_CONTRACT_TYPE</a:t>
            </a:r>
          </a:p>
        </p:txBody>
      </p:sp>
      <p:pic>
        <p:nvPicPr>
          <p:cNvPr id="5" name="Content Placeholder 4">
            <a:extLst>
              <a:ext uri="{FF2B5EF4-FFF2-40B4-BE49-F238E27FC236}">
                <a16:creationId xmlns:a16="http://schemas.microsoft.com/office/drawing/2014/main" id="{2ABB8DF8-52AA-4586-9A6D-CCC028936520}"/>
              </a:ext>
            </a:extLst>
          </p:cNvPr>
          <p:cNvPicPr>
            <a:picLocks noGrp="1" noChangeAspect="1"/>
          </p:cNvPicPr>
          <p:nvPr>
            <p:ph idx="1"/>
          </p:nvPr>
        </p:nvPicPr>
        <p:blipFill>
          <a:blip r:embed="rId2"/>
          <a:stretch>
            <a:fillRect/>
          </a:stretch>
        </p:blipFill>
        <p:spPr>
          <a:xfrm>
            <a:off x="2589211" y="1368331"/>
            <a:ext cx="9271355" cy="4064803"/>
          </a:xfrm>
        </p:spPr>
      </p:pic>
      <p:sp>
        <p:nvSpPr>
          <p:cNvPr id="7" name="TextBox 6">
            <a:extLst>
              <a:ext uri="{FF2B5EF4-FFF2-40B4-BE49-F238E27FC236}">
                <a16:creationId xmlns:a16="http://schemas.microsoft.com/office/drawing/2014/main" id="{0473DE35-8745-49B4-ACC6-BC0BCA1078DE}"/>
              </a:ext>
            </a:extLst>
          </p:cNvPr>
          <p:cNvSpPr txBox="1"/>
          <p:nvPr/>
        </p:nvSpPr>
        <p:spPr>
          <a:xfrm>
            <a:off x="2948879" y="5702981"/>
            <a:ext cx="8911687" cy="646331"/>
          </a:xfrm>
          <a:prstGeom prst="rect">
            <a:avLst/>
          </a:prstGeom>
          <a:noFill/>
        </p:spPr>
        <p:txBody>
          <a:bodyPr wrap="square">
            <a:spAutoFit/>
          </a:bodyPr>
          <a:lstStyle/>
          <a:p>
            <a:r>
              <a:rPr lang="en-IN" b="0" i="0" dirty="0">
                <a:solidFill>
                  <a:srgbClr val="000000"/>
                </a:solidFill>
                <a:effectLst/>
                <a:latin typeface="Helvetica Neue"/>
              </a:rPr>
              <a:t>From the above chart, we can infer that, most of the applications are for 'Cash loan' and 'Consumer loan'. Although the cash loans are refused more often than others.</a:t>
            </a:r>
            <a:endParaRPr lang="en-IN" dirty="0"/>
          </a:p>
        </p:txBody>
      </p:sp>
    </p:spTree>
    <p:extLst>
      <p:ext uri="{BB962C8B-B14F-4D97-AF65-F5344CB8AC3E}">
        <p14:creationId xmlns:p14="http://schemas.microsoft.com/office/powerpoint/2010/main" val="4219414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C8AC-0491-4474-8566-6425139930B0}"/>
              </a:ext>
            </a:extLst>
          </p:cNvPr>
          <p:cNvSpPr>
            <a:spLocks noGrp="1"/>
          </p:cNvSpPr>
          <p:nvPr>
            <p:ph type="title"/>
          </p:nvPr>
        </p:nvSpPr>
        <p:spPr/>
        <p:txBody>
          <a:bodyPr>
            <a:normAutofit/>
          </a:bodyPr>
          <a:lstStyle/>
          <a:p>
            <a:pPr algn="ctr"/>
            <a:r>
              <a:rPr lang="en-IN" sz="3200" dirty="0">
                <a:latin typeface="Times New Roman" panose="02020603050405020304" pitchFamily="18" charset="0"/>
                <a:cs typeface="Times New Roman" panose="02020603050405020304" pitchFamily="18" charset="0"/>
              </a:rPr>
              <a:t>PROPORTION OF NAME_PAYMENT_TYPE</a:t>
            </a:r>
            <a:endParaRPr lang="en-IN" sz="3200" dirty="0"/>
          </a:p>
        </p:txBody>
      </p:sp>
      <p:pic>
        <p:nvPicPr>
          <p:cNvPr id="5" name="Content Placeholder 4">
            <a:extLst>
              <a:ext uri="{FF2B5EF4-FFF2-40B4-BE49-F238E27FC236}">
                <a16:creationId xmlns:a16="http://schemas.microsoft.com/office/drawing/2014/main" id="{80624DBB-1DDE-4275-8E1D-329DC98EBDD6}"/>
              </a:ext>
            </a:extLst>
          </p:cNvPr>
          <p:cNvPicPr>
            <a:picLocks noGrp="1" noChangeAspect="1"/>
          </p:cNvPicPr>
          <p:nvPr>
            <p:ph idx="1"/>
          </p:nvPr>
        </p:nvPicPr>
        <p:blipFill>
          <a:blip r:embed="rId2"/>
          <a:stretch>
            <a:fillRect/>
          </a:stretch>
        </p:blipFill>
        <p:spPr>
          <a:xfrm>
            <a:off x="2556591" y="1264555"/>
            <a:ext cx="9055402" cy="3778250"/>
          </a:xfrm>
        </p:spPr>
      </p:pic>
      <p:sp>
        <p:nvSpPr>
          <p:cNvPr id="7" name="TextBox 6">
            <a:extLst>
              <a:ext uri="{FF2B5EF4-FFF2-40B4-BE49-F238E27FC236}">
                <a16:creationId xmlns:a16="http://schemas.microsoft.com/office/drawing/2014/main" id="{3A024F58-F886-4DFD-8203-9C2F5EF32347}"/>
              </a:ext>
            </a:extLst>
          </p:cNvPr>
          <p:cNvSpPr txBox="1"/>
          <p:nvPr/>
        </p:nvSpPr>
        <p:spPr>
          <a:xfrm>
            <a:off x="2556590" y="5301695"/>
            <a:ext cx="9594542" cy="1200329"/>
          </a:xfrm>
          <a:prstGeom prst="rect">
            <a:avLst/>
          </a:prstGeom>
          <a:noFill/>
        </p:spPr>
        <p:txBody>
          <a:bodyPr wrap="square">
            <a:spAutoFit/>
          </a:bodyPr>
          <a:lstStyle/>
          <a:p>
            <a:pPr algn="just"/>
            <a:r>
              <a:rPr lang="en-IN" b="0" i="0" dirty="0">
                <a:solidFill>
                  <a:srgbClr val="000000"/>
                </a:solidFill>
                <a:effectLst/>
                <a:latin typeface="Helvetica Neue"/>
              </a:rPr>
              <a:t>From the above chart, we can infer that most of the clients chose to repay the loan using the 'Cash through the bank' option We can also see that 'Non-Cash from your account' &amp; 'Cashless from the account of the employee' options are not at all popular in terms of loan repayment amongst the customers</a:t>
            </a:r>
            <a:endParaRPr lang="en-IN" dirty="0"/>
          </a:p>
        </p:txBody>
      </p:sp>
    </p:spTree>
    <p:extLst>
      <p:ext uri="{BB962C8B-B14F-4D97-AF65-F5344CB8AC3E}">
        <p14:creationId xmlns:p14="http://schemas.microsoft.com/office/powerpoint/2010/main" val="1355227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7265-9BBB-4D3E-8E79-7E68798C903E}"/>
              </a:ext>
            </a:extLst>
          </p:cNvPr>
          <p:cNvSpPr>
            <a:spLocks noGrp="1"/>
          </p:cNvSpPr>
          <p:nvPr>
            <p:ph type="title"/>
          </p:nvPr>
        </p:nvSpPr>
        <p:spPr/>
        <p:txBody>
          <a:bodyPr>
            <a:normAutofit/>
          </a:bodyPr>
          <a:lstStyle/>
          <a:p>
            <a:pPr algn="ctr"/>
            <a:r>
              <a:rPr lang="en-IN" sz="3200" dirty="0">
                <a:latin typeface="Times New Roman" panose="02020603050405020304" pitchFamily="18" charset="0"/>
                <a:cs typeface="Times New Roman" panose="02020603050405020304" pitchFamily="18" charset="0"/>
              </a:rPr>
              <a:t>PROPORTION OF NAME_CLIENT_TYPE</a:t>
            </a:r>
            <a:endParaRPr lang="en-IN" sz="3200" dirty="0"/>
          </a:p>
        </p:txBody>
      </p:sp>
      <p:pic>
        <p:nvPicPr>
          <p:cNvPr id="5" name="Content Placeholder 4">
            <a:extLst>
              <a:ext uri="{FF2B5EF4-FFF2-40B4-BE49-F238E27FC236}">
                <a16:creationId xmlns:a16="http://schemas.microsoft.com/office/drawing/2014/main" id="{F996A089-611C-4715-84A9-E3E05E0EB2C5}"/>
              </a:ext>
            </a:extLst>
          </p:cNvPr>
          <p:cNvPicPr>
            <a:picLocks noGrp="1" noChangeAspect="1"/>
          </p:cNvPicPr>
          <p:nvPr>
            <p:ph idx="1"/>
          </p:nvPr>
        </p:nvPicPr>
        <p:blipFill>
          <a:blip r:embed="rId2"/>
          <a:stretch>
            <a:fillRect/>
          </a:stretch>
        </p:blipFill>
        <p:spPr>
          <a:xfrm>
            <a:off x="2592924" y="1373264"/>
            <a:ext cx="9338663" cy="4111472"/>
          </a:xfrm>
        </p:spPr>
      </p:pic>
      <p:sp>
        <p:nvSpPr>
          <p:cNvPr id="7" name="TextBox 6">
            <a:extLst>
              <a:ext uri="{FF2B5EF4-FFF2-40B4-BE49-F238E27FC236}">
                <a16:creationId xmlns:a16="http://schemas.microsoft.com/office/drawing/2014/main" id="{66B93A85-4380-4D9F-941B-09A75050795E}"/>
              </a:ext>
            </a:extLst>
          </p:cNvPr>
          <p:cNvSpPr txBox="1"/>
          <p:nvPr/>
        </p:nvSpPr>
        <p:spPr>
          <a:xfrm>
            <a:off x="2592924" y="5910724"/>
            <a:ext cx="10375777" cy="646331"/>
          </a:xfrm>
          <a:prstGeom prst="rect">
            <a:avLst/>
          </a:prstGeom>
          <a:noFill/>
        </p:spPr>
        <p:txBody>
          <a:bodyPr wrap="square">
            <a:spAutoFit/>
          </a:bodyPr>
          <a:lstStyle/>
          <a:p>
            <a:r>
              <a:rPr lang="en-IN" b="0" i="0" dirty="0">
                <a:solidFill>
                  <a:srgbClr val="000000"/>
                </a:solidFill>
                <a:effectLst/>
                <a:latin typeface="Helvetica Neue"/>
              </a:rPr>
              <a:t>Most of the loan applications are from repeat customers, out of the total applications 70% of customers are repeaters. They also get refused most often.</a:t>
            </a:r>
            <a:endParaRPr lang="en-IN" dirty="0"/>
          </a:p>
        </p:txBody>
      </p:sp>
    </p:spTree>
    <p:extLst>
      <p:ext uri="{BB962C8B-B14F-4D97-AF65-F5344CB8AC3E}">
        <p14:creationId xmlns:p14="http://schemas.microsoft.com/office/powerpoint/2010/main" val="4269389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BCF3-71F0-4E92-9EA0-58929CA6EFF3}"/>
              </a:ext>
            </a:extLst>
          </p:cNvPr>
          <p:cNvSpPr>
            <a:spLocks noGrp="1"/>
          </p:cNvSpPr>
          <p:nvPr>
            <p:ph type="title"/>
          </p:nvPr>
        </p:nvSpPr>
        <p:spPr>
          <a:xfrm>
            <a:off x="2448695" y="292964"/>
            <a:ext cx="8911687" cy="1280890"/>
          </a:xfrm>
        </p:spPr>
        <p:txBody>
          <a:bodyPr>
            <a:normAutofit/>
          </a:bodyPr>
          <a:lstStyle/>
          <a:p>
            <a:pPr algn="ctr"/>
            <a:r>
              <a:rPr lang="en-IN" sz="2400" i="0" dirty="0">
                <a:solidFill>
                  <a:srgbClr val="000000"/>
                </a:solidFill>
                <a:effectLst/>
                <a:latin typeface="Times New Roman" panose="02020603050405020304" pitchFamily="18" charset="0"/>
                <a:cs typeface="Times New Roman" panose="02020603050405020304" pitchFamily="18" charset="0"/>
              </a:rPr>
              <a:t>Bivariate analysis on numerical columns</a:t>
            </a:r>
            <a:br>
              <a:rPr lang="en-IN" sz="2400" i="0" dirty="0">
                <a:solidFill>
                  <a:srgbClr val="000000"/>
                </a:solidFill>
                <a:effectLst/>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31DBECF-B84F-4A06-8FEF-55F83123A40A}"/>
              </a:ext>
            </a:extLst>
          </p:cNvPr>
          <p:cNvPicPr>
            <a:picLocks noGrp="1" noChangeAspect="1"/>
          </p:cNvPicPr>
          <p:nvPr>
            <p:ph idx="1"/>
          </p:nvPr>
        </p:nvPicPr>
        <p:blipFill>
          <a:blip r:embed="rId2"/>
          <a:stretch>
            <a:fillRect/>
          </a:stretch>
        </p:blipFill>
        <p:spPr>
          <a:xfrm>
            <a:off x="1802168" y="790113"/>
            <a:ext cx="10235952" cy="5948038"/>
          </a:xfrm>
        </p:spPr>
      </p:pic>
    </p:spTree>
    <p:extLst>
      <p:ext uri="{BB962C8B-B14F-4D97-AF65-F5344CB8AC3E}">
        <p14:creationId xmlns:p14="http://schemas.microsoft.com/office/powerpoint/2010/main" val="3848805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F670-2857-4BD8-9694-969BEBD6747A}"/>
              </a:ext>
            </a:extLst>
          </p:cNvPr>
          <p:cNvSpPr>
            <a:spLocks noGrp="1"/>
          </p:cNvSpPr>
          <p:nvPr>
            <p:ph type="ctrTitle"/>
          </p:nvPr>
        </p:nvSpPr>
        <p:spPr>
          <a:xfrm>
            <a:off x="1541755" y="1009835"/>
            <a:ext cx="9268288" cy="4838330"/>
          </a:xfrm>
        </p:spPr>
        <p:txBody>
          <a:bodyPr>
            <a:noAutofit/>
          </a:bodyPr>
          <a:lstStyle/>
          <a:p>
            <a:br>
              <a:rPr lang="en-IN" sz="1500" b="0" i="0" dirty="0">
                <a:solidFill>
                  <a:srgbClr val="000000"/>
                </a:solidFill>
                <a:effectLst/>
                <a:latin typeface="Times New Roman" panose="02020603050405020304" pitchFamily="18" charset="0"/>
                <a:cs typeface="Times New Roman" panose="02020603050405020304" pitchFamily="18" charset="0"/>
              </a:rPr>
            </a:br>
            <a:br>
              <a:rPr lang="en-IN" sz="1500" b="0" i="0" dirty="0">
                <a:solidFill>
                  <a:srgbClr val="000000"/>
                </a:solidFill>
                <a:effectLst/>
                <a:latin typeface="Times New Roman" panose="02020603050405020304" pitchFamily="18" charset="0"/>
                <a:cs typeface="Times New Roman" panose="02020603050405020304" pitchFamily="18" charset="0"/>
              </a:rPr>
            </a:br>
            <a:br>
              <a:rPr lang="en-IN" sz="1500" b="0" i="0" dirty="0">
                <a:solidFill>
                  <a:srgbClr val="000000"/>
                </a:solidFill>
                <a:effectLst/>
                <a:latin typeface="Times New Roman" panose="02020603050405020304" pitchFamily="18" charset="0"/>
                <a:cs typeface="Times New Roman" panose="02020603050405020304" pitchFamily="18" charset="0"/>
              </a:rPr>
            </a:br>
            <a:br>
              <a:rPr lang="en-IN" sz="1500" b="0" i="0" dirty="0">
                <a:solidFill>
                  <a:srgbClr val="000000"/>
                </a:solidFill>
                <a:effectLst/>
                <a:latin typeface="Times New Roman" panose="02020603050405020304" pitchFamily="18" charset="0"/>
                <a:cs typeface="Times New Roman" panose="02020603050405020304" pitchFamily="18" charset="0"/>
              </a:rPr>
            </a:br>
            <a:r>
              <a:rPr lang="en-IN" sz="1500" b="0" i="0" dirty="0">
                <a:solidFill>
                  <a:srgbClr val="000000"/>
                </a:solidFill>
                <a:effectLst/>
                <a:latin typeface="Times New Roman" panose="02020603050405020304" pitchFamily="18" charset="0"/>
                <a:cs typeface="Times New Roman" panose="02020603050405020304" pitchFamily="18" charset="0"/>
              </a:rPr>
              <a:t>Annuity of previous application has a very high and positive influence over:</a:t>
            </a:r>
            <a:br>
              <a:rPr lang="en-IN" sz="1500" b="0" i="0" dirty="0">
                <a:solidFill>
                  <a:srgbClr val="000000"/>
                </a:solidFill>
                <a:effectLst/>
                <a:latin typeface="Times New Roman" panose="02020603050405020304" pitchFamily="18" charset="0"/>
                <a:cs typeface="Times New Roman" panose="02020603050405020304" pitchFamily="18" charset="0"/>
              </a:rPr>
            </a:br>
            <a:r>
              <a:rPr lang="en-IN" sz="1500" b="0" i="0" dirty="0">
                <a:solidFill>
                  <a:srgbClr val="000000"/>
                </a:solidFill>
                <a:effectLst/>
                <a:latin typeface="Times New Roman" panose="02020603050405020304" pitchFamily="18" charset="0"/>
                <a:cs typeface="Times New Roman" panose="02020603050405020304" pitchFamily="18" charset="0"/>
              </a:rPr>
              <a:t>          (Increase of annuity increases below factors)</a:t>
            </a:r>
            <a:br>
              <a:rPr lang="en-IN" sz="1500" b="0" i="0" dirty="0">
                <a:solidFill>
                  <a:srgbClr val="000000"/>
                </a:solidFill>
                <a:effectLst/>
                <a:latin typeface="Times New Roman" panose="02020603050405020304" pitchFamily="18" charset="0"/>
                <a:cs typeface="Times New Roman" panose="02020603050405020304" pitchFamily="18" charset="0"/>
              </a:rPr>
            </a:br>
            <a:br>
              <a:rPr lang="en-IN" sz="1500" b="0" i="0" dirty="0">
                <a:solidFill>
                  <a:srgbClr val="000000"/>
                </a:solidFill>
                <a:effectLst/>
                <a:latin typeface="Times New Roman" panose="02020603050405020304" pitchFamily="18" charset="0"/>
                <a:cs typeface="Times New Roman" panose="02020603050405020304" pitchFamily="18" charset="0"/>
              </a:rPr>
            </a:br>
            <a:br>
              <a:rPr lang="en-IN" sz="1500" b="0" i="0" dirty="0">
                <a:solidFill>
                  <a:srgbClr val="000000"/>
                </a:solidFill>
                <a:effectLst/>
                <a:latin typeface="Times New Roman" panose="02020603050405020304" pitchFamily="18" charset="0"/>
                <a:cs typeface="Times New Roman" panose="02020603050405020304" pitchFamily="18" charset="0"/>
              </a:rPr>
            </a:br>
            <a:r>
              <a:rPr lang="en-IN" sz="1500" b="0" i="0" dirty="0">
                <a:solidFill>
                  <a:srgbClr val="000000"/>
                </a:solidFill>
                <a:effectLst/>
                <a:latin typeface="Times New Roman" panose="02020603050405020304" pitchFamily="18" charset="0"/>
                <a:cs typeface="Times New Roman" panose="02020603050405020304" pitchFamily="18" charset="0"/>
              </a:rPr>
              <a:t>(1) How much credit did client asked on the previous application</a:t>
            </a:r>
            <a:br>
              <a:rPr lang="en-IN" sz="1500" b="0" i="0" dirty="0">
                <a:solidFill>
                  <a:srgbClr val="000000"/>
                </a:solidFill>
                <a:effectLst/>
                <a:latin typeface="Times New Roman" panose="02020603050405020304" pitchFamily="18" charset="0"/>
                <a:cs typeface="Times New Roman" panose="02020603050405020304" pitchFamily="18" charset="0"/>
              </a:rPr>
            </a:br>
            <a:r>
              <a:rPr lang="en-IN" sz="1500" b="0" i="0" dirty="0">
                <a:solidFill>
                  <a:srgbClr val="000000"/>
                </a:solidFill>
                <a:effectLst/>
                <a:latin typeface="Times New Roman" panose="02020603050405020304" pitchFamily="18" charset="0"/>
                <a:cs typeface="Times New Roman" panose="02020603050405020304" pitchFamily="18" charset="0"/>
              </a:rPr>
              <a:t>(2)Final credit amount on the previous application that was approved by the bank</a:t>
            </a:r>
            <a:br>
              <a:rPr lang="en-IN" sz="1500" b="0" i="0" dirty="0">
                <a:solidFill>
                  <a:srgbClr val="000000"/>
                </a:solidFill>
                <a:effectLst/>
                <a:latin typeface="Times New Roman" panose="02020603050405020304" pitchFamily="18" charset="0"/>
                <a:cs typeface="Times New Roman" panose="02020603050405020304" pitchFamily="18" charset="0"/>
              </a:rPr>
            </a:br>
            <a:r>
              <a:rPr lang="en-IN" sz="1500" b="0" i="0" dirty="0">
                <a:solidFill>
                  <a:srgbClr val="000000"/>
                </a:solidFill>
                <a:effectLst/>
                <a:latin typeface="Times New Roman" panose="02020603050405020304" pitchFamily="18" charset="0"/>
                <a:cs typeface="Times New Roman" panose="02020603050405020304" pitchFamily="18" charset="0"/>
              </a:rPr>
              <a:t>(3) Goods price of good that client asked for on the previous application.</a:t>
            </a:r>
            <a:br>
              <a:rPr lang="en-IN" sz="1500" b="0" i="0" dirty="0">
                <a:solidFill>
                  <a:srgbClr val="000000"/>
                </a:solidFill>
                <a:effectLst/>
                <a:latin typeface="Times New Roman" panose="02020603050405020304" pitchFamily="18" charset="0"/>
                <a:cs typeface="Times New Roman" panose="02020603050405020304" pitchFamily="18" charset="0"/>
              </a:rPr>
            </a:br>
            <a:br>
              <a:rPr lang="en-IN" sz="1500" b="0" i="0" dirty="0">
                <a:solidFill>
                  <a:srgbClr val="000000"/>
                </a:solidFill>
                <a:effectLst/>
                <a:latin typeface="Times New Roman" panose="02020603050405020304" pitchFamily="18" charset="0"/>
                <a:cs typeface="Times New Roman" panose="02020603050405020304" pitchFamily="18" charset="0"/>
              </a:rPr>
            </a:br>
            <a:br>
              <a:rPr lang="en-IN" sz="1500" b="0" i="0" dirty="0">
                <a:solidFill>
                  <a:srgbClr val="000000"/>
                </a:solidFill>
                <a:effectLst/>
                <a:latin typeface="Times New Roman" panose="02020603050405020304" pitchFamily="18" charset="0"/>
                <a:cs typeface="Times New Roman" panose="02020603050405020304" pitchFamily="18" charset="0"/>
              </a:rPr>
            </a:br>
            <a:r>
              <a:rPr lang="en-IN" sz="1500" b="0" i="0" dirty="0">
                <a:solidFill>
                  <a:srgbClr val="000000"/>
                </a:solidFill>
                <a:effectLst/>
                <a:latin typeface="Times New Roman" panose="02020603050405020304" pitchFamily="18" charset="0"/>
                <a:cs typeface="Times New Roman" panose="02020603050405020304" pitchFamily="18" charset="0"/>
              </a:rPr>
              <a:t>For how much credit did client ask on the previous application is highly influenced by the Goods price of good that client has asked for on the previous application</a:t>
            </a:r>
            <a:br>
              <a:rPr lang="en-IN" sz="1500" b="0" i="0" dirty="0">
                <a:solidFill>
                  <a:srgbClr val="000000"/>
                </a:solidFill>
                <a:effectLst/>
                <a:latin typeface="Times New Roman" panose="02020603050405020304" pitchFamily="18" charset="0"/>
                <a:cs typeface="Times New Roman" panose="02020603050405020304" pitchFamily="18" charset="0"/>
              </a:rPr>
            </a:br>
            <a:br>
              <a:rPr lang="en-IN" sz="1500" b="0" i="0" dirty="0">
                <a:solidFill>
                  <a:srgbClr val="000000"/>
                </a:solidFill>
                <a:effectLst/>
                <a:latin typeface="Times New Roman" panose="02020603050405020304" pitchFamily="18" charset="0"/>
                <a:cs typeface="Times New Roman" panose="02020603050405020304" pitchFamily="18" charset="0"/>
              </a:rPr>
            </a:br>
            <a:br>
              <a:rPr lang="en-IN" sz="1500" b="0" i="0" dirty="0">
                <a:solidFill>
                  <a:srgbClr val="000000"/>
                </a:solidFill>
                <a:effectLst/>
                <a:latin typeface="Times New Roman" panose="02020603050405020304" pitchFamily="18" charset="0"/>
                <a:cs typeface="Times New Roman" panose="02020603050405020304" pitchFamily="18" charset="0"/>
              </a:rPr>
            </a:br>
            <a:r>
              <a:rPr lang="en-IN" sz="1500" b="0" i="0" dirty="0">
                <a:solidFill>
                  <a:srgbClr val="000000"/>
                </a:solidFill>
                <a:effectLst/>
                <a:latin typeface="Times New Roman" panose="02020603050405020304" pitchFamily="18" charset="0"/>
                <a:cs typeface="Times New Roman" panose="02020603050405020304" pitchFamily="18" charset="0"/>
              </a:rPr>
              <a:t>Final credit amount disbursed to the customer previously, after approval is highly influence by the application amount and also the goods price of good that client asked for on the previous application.</a:t>
            </a:r>
            <a:br>
              <a:rPr lang="en-IN" sz="1500" b="0" i="0" dirty="0">
                <a:solidFill>
                  <a:srgbClr val="000000"/>
                </a:solidFill>
                <a:effectLst/>
                <a:latin typeface="Times New Roman" panose="02020603050405020304" pitchFamily="18" charset="0"/>
                <a:cs typeface="Times New Roman" panose="02020603050405020304" pitchFamily="18" charset="0"/>
              </a:rPr>
            </a:b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5631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809C-487D-4C98-87F5-FC3ACD451EB8}"/>
              </a:ext>
            </a:extLst>
          </p:cNvPr>
          <p:cNvSpPr>
            <a:spLocks noGrp="1"/>
          </p:cNvSpPr>
          <p:nvPr>
            <p:ph type="title"/>
          </p:nvPr>
        </p:nvSpPr>
        <p:spPr>
          <a:xfrm>
            <a:off x="1441912" y="153140"/>
            <a:ext cx="10018713" cy="1752599"/>
          </a:xfrm>
        </p:spPr>
        <p:txBody>
          <a:bodyPr>
            <a:normAutofit/>
          </a:bodyPr>
          <a:lstStyle/>
          <a:p>
            <a:pPr algn="ctr"/>
            <a:r>
              <a:rPr lang="en-IN" sz="3200" dirty="0">
                <a:latin typeface="Times New Roman" panose="02020603050405020304" pitchFamily="18" charset="0"/>
                <a:cs typeface="Times New Roman" panose="02020603050405020304" pitchFamily="18" charset="0"/>
              </a:rPr>
              <a:t>NAME_CONTRACT_STATUS Vs AMT_ANNUITY</a:t>
            </a:r>
          </a:p>
        </p:txBody>
      </p:sp>
      <p:pic>
        <p:nvPicPr>
          <p:cNvPr id="5" name="Content Placeholder 4">
            <a:extLst>
              <a:ext uri="{FF2B5EF4-FFF2-40B4-BE49-F238E27FC236}">
                <a16:creationId xmlns:a16="http://schemas.microsoft.com/office/drawing/2014/main" id="{81A27A2A-907B-4A26-9E2C-BAC36835CC30}"/>
              </a:ext>
            </a:extLst>
          </p:cNvPr>
          <p:cNvPicPr>
            <a:picLocks noGrp="1" noChangeAspect="1"/>
          </p:cNvPicPr>
          <p:nvPr>
            <p:ph idx="1"/>
          </p:nvPr>
        </p:nvPicPr>
        <p:blipFill>
          <a:blip r:embed="rId2"/>
          <a:stretch>
            <a:fillRect/>
          </a:stretch>
        </p:blipFill>
        <p:spPr>
          <a:xfrm>
            <a:off x="3005895" y="1472368"/>
            <a:ext cx="7531898" cy="3913263"/>
          </a:xfrm>
        </p:spPr>
      </p:pic>
      <p:sp>
        <p:nvSpPr>
          <p:cNvPr id="7" name="TextBox 6">
            <a:extLst>
              <a:ext uri="{FF2B5EF4-FFF2-40B4-BE49-F238E27FC236}">
                <a16:creationId xmlns:a16="http://schemas.microsoft.com/office/drawing/2014/main" id="{CE974866-DCDB-439F-9A1D-0E118C99FC1E}"/>
              </a:ext>
            </a:extLst>
          </p:cNvPr>
          <p:cNvSpPr txBox="1"/>
          <p:nvPr/>
        </p:nvSpPr>
        <p:spPr>
          <a:xfrm>
            <a:off x="2089982" y="5575151"/>
            <a:ext cx="10018713" cy="923330"/>
          </a:xfrm>
          <a:prstGeom prst="rect">
            <a:avLst/>
          </a:prstGeom>
          <a:noFill/>
        </p:spPr>
        <p:txBody>
          <a:bodyPr wrap="square">
            <a:spAutoFit/>
          </a:bodyPr>
          <a:lstStyle/>
          <a:p>
            <a:r>
              <a:rPr lang="en-IN" b="0" i="0" dirty="0">
                <a:solidFill>
                  <a:srgbClr val="000000"/>
                </a:solidFill>
                <a:effectLst/>
                <a:latin typeface="Times New Roman" panose="02020603050405020304" pitchFamily="18" charset="0"/>
                <a:cs typeface="Times New Roman" panose="02020603050405020304" pitchFamily="18" charset="0"/>
              </a:rPr>
              <a:t>From the above plot we can see that loan application for people with lower AMT_ANNUITY gets cancelled or Unused most of the time. We also see that applications with too high AMT ANNUITY also got refused more often than others.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467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141E-86CA-4402-858E-80F145260EA0}"/>
              </a:ext>
            </a:extLst>
          </p:cNvPr>
          <p:cNvSpPr>
            <a:spLocks noGrp="1"/>
          </p:cNvSpPr>
          <p:nvPr>
            <p:ph type="title"/>
          </p:nvPr>
        </p:nvSpPr>
        <p:spPr>
          <a:xfrm>
            <a:off x="1404412" y="0"/>
            <a:ext cx="10018713" cy="1752599"/>
          </a:xfrm>
        </p:spPr>
        <p:txBody>
          <a:bodyPr>
            <a:normAutofit/>
          </a:bodyPr>
          <a:lstStyle/>
          <a:p>
            <a:r>
              <a:rPr lang="en-IN" sz="3200" dirty="0">
                <a:latin typeface="Times New Roman" panose="02020603050405020304" pitchFamily="18" charset="0"/>
                <a:cs typeface="Times New Roman" panose="02020603050405020304" pitchFamily="18" charset="0"/>
              </a:rPr>
              <a:t>NAME_CONTRACT_STATUS Vs AMT_CREDIT</a:t>
            </a:r>
          </a:p>
        </p:txBody>
      </p:sp>
      <p:pic>
        <p:nvPicPr>
          <p:cNvPr id="5" name="Content Placeholder 4">
            <a:extLst>
              <a:ext uri="{FF2B5EF4-FFF2-40B4-BE49-F238E27FC236}">
                <a16:creationId xmlns:a16="http://schemas.microsoft.com/office/drawing/2014/main" id="{45D1FF33-A2DD-404E-A738-F276C2484E00}"/>
              </a:ext>
            </a:extLst>
          </p:cNvPr>
          <p:cNvPicPr>
            <a:picLocks noGrp="1" noChangeAspect="1"/>
          </p:cNvPicPr>
          <p:nvPr>
            <p:ph idx="1"/>
          </p:nvPr>
        </p:nvPicPr>
        <p:blipFill>
          <a:blip r:embed="rId2"/>
          <a:stretch>
            <a:fillRect/>
          </a:stretch>
        </p:blipFill>
        <p:spPr>
          <a:xfrm>
            <a:off x="2261531" y="1339790"/>
            <a:ext cx="8027688" cy="3751555"/>
          </a:xfrm>
        </p:spPr>
      </p:pic>
      <p:sp>
        <p:nvSpPr>
          <p:cNvPr id="7" name="TextBox 6">
            <a:extLst>
              <a:ext uri="{FF2B5EF4-FFF2-40B4-BE49-F238E27FC236}">
                <a16:creationId xmlns:a16="http://schemas.microsoft.com/office/drawing/2014/main" id="{959CF744-CC34-4D46-824F-A2A8028ABAD4}"/>
              </a:ext>
            </a:extLst>
          </p:cNvPr>
          <p:cNvSpPr txBox="1"/>
          <p:nvPr/>
        </p:nvSpPr>
        <p:spPr>
          <a:xfrm>
            <a:off x="1990817" y="5518210"/>
            <a:ext cx="9144740" cy="646331"/>
          </a:xfrm>
          <a:prstGeom prst="rect">
            <a:avLst/>
          </a:prstGeom>
          <a:noFill/>
        </p:spPr>
        <p:txBody>
          <a:bodyPr wrap="square">
            <a:spAutoFit/>
          </a:bodyPr>
          <a:lstStyle/>
          <a:p>
            <a:r>
              <a:rPr lang="en-IN" b="0" i="0" dirty="0">
                <a:solidFill>
                  <a:srgbClr val="000000"/>
                </a:solidFill>
                <a:effectLst/>
                <a:latin typeface="Helvetica Neue"/>
              </a:rPr>
              <a:t>We can infer that when the AMT_CREDIT is too low, it get's cancelled/unused most of the time.</a:t>
            </a:r>
            <a:endParaRPr lang="en-IN" dirty="0"/>
          </a:p>
        </p:txBody>
      </p:sp>
    </p:spTree>
    <p:extLst>
      <p:ext uri="{BB962C8B-B14F-4D97-AF65-F5344CB8AC3E}">
        <p14:creationId xmlns:p14="http://schemas.microsoft.com/office/powerpoint/2010/main" val="772176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A9D3-B1A0-4991-823C-E6083DD77A6E}"/>
              </a:ext>
            </a:extLst>
          </p:cNvPr>
          <p:cNvSpPr>
            <a:spLocks noGrp="1"/>
          </p:cNvSpPr>
          <p:nvPr>
            <p:ph type="title"/>
          </p:nvPr>
        </p:nvSpPr>
        <p:spPr>
          <a:xfrm>
            <a:off x="1075055" y="920402"/>
            <a:ext cx="9542638" cy="706964"/>
          </a:xfrm>
        </p:spPr>
        <p:txBody>
          <a:bodyPr>
            <a:normAutofit fontScale="90000"/>
          </a:bodyPr>
          <a:lstStyle/>
          <a:p>
            <a:r>
              <a:rPr lang="en-IN" sz="3200" dirty="0">
                <a:latin typeface="Times New Roman" panose="02020603050405020304" pitchFamily="18" charset="0"/>
                <a:cs typeface="Times New Roman" panose="02020603050405020304" pitchFamily="18" charset="0"/>
              </a:rPr>
              <a:t>EFFECT OF FLAG_OWN_CAR ON LOAN APPROVAL</a:t>
            </a:r>
          </a:p>
        </p:txBody>
      </p:sp>
      <p:pic>
        <p:nvPicPr>
          <p:cNvPr id="5" name="Content Placeholder 4">
            <a:extLst>
              <a:ext uri="{FF2B5EF4-FFF2-40B4-BE49-F238E27FC236}">
                <a16:creationId xmlns:a16="http://schemas.microsoft.com/office/drawing/2014/main" id="{0BF4F373-76FA-4E1B-B180-DDAA9FC83AFF}"/>
              </a:ext>
            </a:extLst>
          </p:cNvPr>
          <p:cNvPicPr>
            <a:picLocks noGrp="1" noChangeAspect="1"/>
          </p:cNvPicPr>
          <p:nvPr>
            <p:ph idx="1"/>
          </p:nvPr>
        </p:nvPicPr>
        <p:blipFill>
          <a:blip r:embed="rId2"/>
          <a:stretch>
            <a:fillRect/>
          </a:stretch>
        </p:blipFill>
        <p:spPr>
          <a:xfrm>
            <a:off x="1745132" y="2371509"/>
            <a:ext cx="8701736" cy="3636166"/>
          </a:xfrm>
        </p:spPr>
      </p:pic>
      <p:sp>
        <p:nvSpPr>
          <p:cNvPr id="7" name="TextBox 6">
            <a:extLst>
              <a:ext uri="{FF2B5EF4-FFF2-40B4-BE49-F238E27FC236}">
                <a16:creationId xmlns:a16="http://schemas.microsoft.com/office/drawing/2014/main" id="{26A4B138-EE43-4476-B2D2-868583BCE683}"/>
              </a:ext>
            </a:extLst>
          </p:cNvPr>
          <p:cNvSpPr txBox="1"/>
          <p:nvPr/>
        </p:nvSpPr>
        <p:spPr>
          <a:xfrm>
            <a:off x="1266547" y="5918209"/>
            <a:ext cx="10925453" cy="923330"/>
          </a:xfrm>
          <a:prstGeom prst="rect">
            <a:avLst/>
          </a:prstGeom>
          <a:noFill/>
        </p:spPr>
        <p:txBody>
          <a:bodyPr wrap="square">
            <a:spAutoFit/>
          </a:bodyPr>
          <a:lstStyle/>
          <a:p>
            <a:r>
              <a:rPr lang="en-IN" b="0" i="0" dirty="0">
                <a:solidFill>
                  <a:srgbClr val="000000"/>
                </a:solidFill>
                <a:effectLst/>
                <a:latin typeface="Times New Roman" panose="02020603050405020304" pitchFamily="18" charset="0"/>
                <a:cs typeface="Times New Roman" panose="02020603050405020304" pitchFamily="18" charset="0"/>
              </a:rPr>
              <a:t>We see that car ownership doesn't have any effect on application approval or rejection. But we saw earlier that the people who has a car has lesser chances of default. The bank can add more weightage to car ownership while approving a loan amount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314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C3737-682D-4803-9798-D62C153CBFCB}"/>
              </a:ext>
            </a:extLst>
          </p:cNvPr>
          <p:cNvSpPr>
            <a:spLocks noGrp="1"/>
          </p:cNvSpPr>
          <p:nvPr>
            <p:ph type="title"/>
          </p:nvPr>
        </p:nvSpPr>
        <p:spPr>
          <a:xfrm>
            <a:off x="941890" y="1062445"/>
            <a:ext cx="9542638" cy="706964"/>
          </a:xfrm>
        </p:spPr>
        <p:txBody>
          <a:bodyPr/>
          <a:lstStyle/>
          <a:p>
            <a:pPr algn="ctr"/>
            <a:r>
              <a:rPr lang="en-IN" sz="3200" dirty="0">
                <a:latin typeface="Times New Roman" panose="02020603050405020304" pitchFamily="18" charset="0"/>
                <a:cs typeface="Times New Roman" panose="02020603050405020304" pitchFamily="18" charset="0"/>
              </a:rPr>
              <a:t>EFFECT OF CODE GENDER ON LOAN APPROVAL</a:t>
            </a:r>
            <a:endParaRPr lang="en-IN" sz="3200" dirty="0"/>
          </a:p>
        </p:txBody>
      </p:sp>
      <p:pic>
        <p:nvPicPr>
          <p:cNvPr id="5" name="Content Placeholder 4">
            <a:extLst>
              <a:ext uri="{FF2B5EF4-FFF2-40B4-BE49-F238E27FC236}">
                <a16:creationId xmlns:a16="http://schemas.microsoft.com/office/drawing/2014/main" id="{F25BA22E-E7B8-4FD8-9E60-3CF77E994382}"/>
              </a:ext>
            </a:extLst>
          </p:cNvPr>
          <p:cNvPicPr>
            <a:picLocks noGrp="1" noChangeAspect="1"/>
          </p:cNvPicPr>
          <p:nvPr>
            <p:ph idx="1"/>
          </p:nvPr>
        </p:nvPicPr>
        <p:blipFill>
          <a:blip r:embed="rId2"/>
          <a:stretch>
            <a:fillRect/>
          </a:stretch>
        </p:blipFill>
        <p:spPr>
          <a:xfrm>
            <a:off x="1262232" y="2321282"/>
            <a:ext cx="9950265" cy="3474273"/>
          </a:xfrm>
        </p:spPr>
      </p:pic>
      <p:sp>
        <p:nvSpPr>
          <p:cNvPr id="7" name="TextBox 6">
            <a:extLst>
              <a:ext uri="{FF2B5EF4-FFF2-40B4-BE49-F238E27FC236}">
                <a16:creationId xmlns:a16="http://schemas.microsoft.com/office/drawing/2014/main" id="{A0F574B6-9D27-41FE-B495-3BE65A87E206}"/>
              </a:ext>
            </a:extLst>
          </p:cNvPr>
          <p:cNvSpPr txBox="1"/>
          <p:nvPr/>
        </p:nvSpPr>
        <p:spPr>
          <a:xfrm>
            <a:off x="1147438" y="5925792"/>
            <a:ext cx="10908438" cy="923330"/>
          </a:xfrm>
          <a:prstGeom prst="rect">
            <a:avLst/>
          </a:prstGeom>
          <a:noFill/>
        </p:spPr>
        <p:txBody>
          <a:bodyPr wrap="square">
            <a:spAutoFit/>
          </a:bodyPr>
          <a:lstStyle/>
          <a:p>
            <a:r>
              <a:rPr lang="en-IN" b="0" i="0" dirty="0">
                <a:solidFill>
                  <a:srgbClr val="000000"/>
                </a:solidFill>
                <a:effectLst/>
                <a:latin typeface="Helvetica Neue"/>
              </a:rPr>
              <a:t>We see that code gender doesn't have any effect on application approval or rejection. But we saw earlier that female have lesser chances of default compared to males. The bank can add more weightage to female while approving a loan amount.</a:t>
            </a:r>
            <a:endParaRPr lang="en-IN" dirty="0"/>
          </a:p>
        </p:txBody>
      </p:sp>
    </p:spTree>
    <p:extLst>
      <p:ext uri="{BB962C8B-B14F-4D97-AF65-F5344CB8AC3E}">
        <p14:creationId xmlns:p14="http://schemas.microsoft.com/office/powerpoint/2010/main" val="3671599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5EFD-2310-43E5-A4BC-193F4674CA2F}"/>
              </a:ext>
            </a:extLst>
          </p:cNvPr>
          <p:cNvSpPr>
            <a:spLocks noGrp="1"/>
          </p:cNvSpPr>
          <p:nvPr>
            <p:ph type="title"/>
          </p:nvPr>
        </p:nvSpPr>
        <p:spPr>
          <a:xfrm>
            <a:off x="1154954" y="1080200"/>
            <a:ext cx="9737947" cy="706964"/>
          </a:xfrm>
        </p:spPr>
        <p:txBody>
          <a:bodyPr/>
          <a:lstStyle/>
          <a:p>
            <a:r>
              <a:rPr lang="en-IN" dirty="0">
                <a:latin typeface="Times New Roman" panose="02020603050405020304" pitchFamily="18" charset="0"/>
                <a:cs typeface="Times New Roman" panose="02020603050405020304" pitchFamily="18" charset="0"/>
              </a:rPr>
              <a:t>EFFECT OF TARGET ON LOAN APPROVAL</a:t>
            </a:r>
            <a:endParaRPr lang="en-IN" dirty="0"/>
          </a:p>
        </p:txBody>
      </p:sp>
      <p:pic>
        <p:nvPicPr>
          <p:cNvPr id="8" name="Content Placeholder 7">
            <a:extLst>
              <a:ext uri="{FF2B5EF4-FFF2-40B4-BE49-F238E27FC236}">
                <a16:creationId xmlns:a16="http://schemas.microsoft.com/office/drawing/2014/main" id="{747FBAFC-353B-44D6-9783-96DE37EB3801}"/>
              </a:ext>
            </a:extLst>
          </p:cNvPr>
          <p:cNvPicPr>
            <a:picLocks noGrp="1" noChangeAspect="1"/>
          </p:cNvPicPr>
          <p:nvPr>
            <p:ph idx="1"/>
          </p:nvPr>
        </p:nvPicPr>
        <p:blipFill>
          <a:blip r:embed="rId2"/>
          <a:stretch>
            <a:fillRect/>
          </a:stretch>
        </p:blipFill>
        <p:spPr>
          <a:xfrm>
            <a:off x="1154954" y="2373537"/>
            <a:ext cx="9808222" cy="3530113"/>
          </a:xfrm>
        </p:spPr>
      </p:pic>
      <p:sp>
        <p:nvSpPr>
          <p:cNvPr id="10" name="TextBox 9">
            <a:extLst>
              <a:ext uri="{FF2B5EF4-FFF2-40B4-BE49-F238E27FC236}">
                <a16:creationId xmlns:a16="http://schemas.microsoft.com/office/drawing/2014/main" id="{D4E3BABA-9AF1-42A5-BB25-72F219C4E801}"/>
              </a:ext>
            </a:extLst>
          </p:cNvPr>
          <p:cNvSpPr txBox="1"/>
          <p:nvPr/>
        </p:nvSpPr>
        <p:spPr>
          <a:xfrm>
            <a:off x="1228824" y="5903650"/>
            <a:ext cx="10375777" cy="646331"/>
          </a:xfrm>
          <a:prstGeom prst="rect">
            <a:avLst/>
          </a:prstGeom>
          <a:noFill/>
        </p:spPr>
        <p:txBody>
          <a:bodyPr wrap="square">
            <a:spAutoFit/>
          </a:bodyPr>
          <a:lstStyle/>
          <a:p>
            <a:r>
              <a:rPr lang="en-IN" b="0" i="0" dirty="0">
                <a:solidFill>
                  <a:srgbClr val="000000"/>
                </a:solidFill>
                <a:effectLst/>
                <a:latin typeface="Helvetica Neue"/>
              </a:rPr>
              <a:t>We can see that the people who were approved for a loan earlier, defaulted less often where as people who were refused a loan earlier have higher chances of defaulting.</a:t>
            </a:r>
            <a:endParaRPr lang="en-IN" dirty="0"/>
          </a:p>
        </p:txBody>
      </p:sp>
    </p:spTree>
    <p:extLst>
      <p:ext uri="{BB962C8B-B14F-4D97-AF65-F5344CB8AC3E}">
        <p14:creationId xmlns:p14="http://schemas.microsoft.com/office/powerpoint/2010/main" val="932468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89D9-11BA-481F-9957-347ED2E6F23E}"/>
              </a:ext>
            </a:extLst>
          </p:cNvPr>
          <p:cNvSpPr>
            <a:spLocks noGrp="1"/>
          </p:cNvSpPr>
          <p:nvPr>
            <p:ph type="title"/>
          </p:nvPr>
        </p:nvSpPr>
        <p:spPr>
          <a:xfrm>
            <a:off x="3447335" y="777465"/>
            <a:ext cx="9613861" cy="1080938"/>
          </a:xfrm>
        </p:spPr>
        <p:txBody>
          <a:bodyPr>
            <a:normAutofit/>
          </a:bodyPr>
          <a:lstStyle/>
          <a:p>
            <a:r>
              <a:rPr lang="en-IN" sz="4400" dirty="0">
                <a:latin typeface="Times New Roman" panose="02020603050405020304" pitchFamily="18" charset="0"/>
                <a:cs typeface="Times New Roman" panose="02020603050405020304" pitchFamily="18" charset="0"/>
              </a:rPr>
              <a:t>Analysis Done:</a:t>
            </a:r>
          </a:p>
        </p:txBody>
      </p:sp>
      <p:sp>
        <p:nvSpPr>
          <p:cNvPr id="3" name="Content Placeholder 2">
            <a:extLst>
              <a:ext uri="{FF2B5EF4-FFF2-40B4-BE49-F238E27FC236}">
                <a16:creationId xmlns:a16="http://schemas.microsoft.com/office/drawing/2014/main" id="{8D269C20-9EBE-419F-B028-1177A33D25A5}"/>
              </a:ext>
            </a:extLst>
          </p:cNvPr>
          <p:cNvSpPr>
            <a:spLocks noGrp="1"/>
          </p:cNvSpPr>
          <p:nvPr>
            <p:ph idx="1"/>
          </p:nvPr>
        </p:nvSpPr>
        <p:spPr>
          <a:xfrm>
            <a:off x="680321" y="2336872"/>
            <a:ext cx="11029326" cy="4072805"/>
          </a:xfrm>
        </p:spPr>
        <p:txBody>
          <a:bodyPr>
            <a:normAutofit/>
          </a:bodyPr>
          <a:lstStyle/>
          <a:p>
            <a:pPr algn="just"/>
            <a:r>
              <a:rPr lang="en-IN" sz="2800" dirty="0">
                <a:latin typeface="Times New Roman" panose="02020603050405020304" pitchFamily="18" charset="0"/>
                <a:cs typeface="Times New Roman" panose="02020603050405020304" pitchFamily="18" charset="0"/>
              </a:rPr>
              <a:t>Check Missing Values, which to handle and how to handle</a:t>
            </a:r>
          </a:p>
          <a:p>
            <a:pPr algn="just"/>
            <a:r>
              <a:rPr lang="en-IN" sz="2800" dirty="0">
                <a:latin typeface="Times New Roman" panose="02020603050405020304" pitchFamily="18" charset="0"/>
                <a:cs typeface="Times New Roman" panose="02020603050405020304" pitchFamily="18" charset="0"/>
              </a:rPr>
              <a:t>Check Outliers, check Data Imbalance and ratio of Imbalance.</a:t>
            </a:r>
          </a:p>
          <a:p>
            <a:pPr algn="just"/>
            <a:r>
              <a:rPr lang="en-IN" sz="2800" dirty="0">
                <a:latin typeface="Times New Roman" panose="02020603050405020304" pitchFamily="18" charset="0"/>
                <a:cs typeface="Times New Roman" panose="02020603050405020304" pitchFamily="18" charset="0"/>
              </a:rPr>
              <a:t>First Create the correlation of Application and previous application dataset.</a:t>
            </a:r>
          </a:p>
          <a:p>
            <a:pPr algn="just"/>
            <a:r>
              <a:rPr lang="en-IN" sz="2800" dirty="0">
                <a:latin typeface="Times New Roman" panose="02020603050405020304" pitchFamily="18" charset="0"/>
                <a:cs typeface="Times New Roman" panose="02020603050405020304" pitchFamily="18" charset="0"/>
              </a:rPr>
              <a:t>Finally Merging both the correlation table of new application and previous application together.</a:t>
            </a:r>
          </a:p>
          <a:p>
            <a:pPr algn="just"/>
            <a:r>
              <a:rPr lang="en-IN" sz="2800" dirty="0">
                <a:latin typeface="Times New Roman" panose="02020603050405020304" pitchFamily="18" charset="0"/>
                <a:cs typeface="Times New Roman" panose="02020603050405020304" pitchFamily="18" charset="0"/>
              </a:rPr>
              <a:t>Aftermath visualising the merged dataframe to obtain the final result.</a:t>
            </a:r>
          </a:p>
        </p:txBody>
      </p:sp>
    </p:spTree>
    <p:extLst>
      <p:ext uri="{BB962C8B-B14F-4D97-AF65-F5344CB8AC3E}">
        <p14:creationId xmlns:p14="http://schemas.microsoft.com/office/powerpoint/2010/main" val="3848475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567A-0E95-4D5B-A9C1-A3B7EC802977}"/>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8D44870-856F-45BD-929C-B3E8F493B72E}"/>
              </a:ext>
            </a:extLst>
          </p:cNvPr>
          <p:cNvSpPr>
            <a:spLocks noGrp="1"/>
          </p:cNvSpPr>
          <p:nvPr>
            <p:ph idx="1"/>
          </p:nvPr>
        </p:nvSpPr>
        <p:spPr>
          <a:xfrm>
            <a:off x="913795" y="2096063"/>
            <a:ext cx="10353762" cy="3914119"/>
          </a:xfrm>
        </p:spPr>
        <p:txBody>
          <a:bodyPr>
            <a:normAutofit fontScale="92500"/>
          </a:bodyPr>
          <a:lstStyle/>
          <a:p>
            <a:r>
              <a:rPr lang="en-US" sz="2400" dirty="0">
                <a:latin typeface="Times New Roman" panose="02020603050405020304" pitchFamily="18" charset="0"/>
                <a:cs typeface="Times New Roman" panose="02020603050405020304" pitchFamily="18" charset="0"/>
              </a:rPr>
              <a:t>Banks should focus more on contract type ‘Student’ ,’pensioner’ and ‘Businessman’ with housing ‘type other than ‘Co-op apartment’ for successful payments.</a:t>
            </a:r>
          </a:p>
          <a:p>
            <a:r>
              <a:rPr lang="en-US" sz="2400" dirty="0">
                <a:latin typeface="Times New Roman" panose="02020603050405020304" pitchFamily="18" charset="0"/>
                <a:cs typeface="Times New Roman" panose="02020603050405020304" pitchFamily="18" charset="0"/>
              </a:rPr>
              <a:t>Banks should focus less on income type ‘Working’ as they are having most number of unsuccessful payments.</a:t>
            </a:r>
          </a:p>
          <a:p>
            <a:r>
              <a:rPr lang="en-US" sz="2400" dirty="0">
                <a:latin typeface="Times New Roman" panose="02020603050405020304" pitchFamily="18" charset="0"/>
                <a:cs typeface="Times New Roman" panose="02020603050405020304" pitchFamily="18" charset="0"/>
              </a:rPr>
              <a:t>Also with loan purpose ‘Repair’ is having higher number of unsuccessful payments on time.</a:t>
            </a:r>
          </a:p>
          <a:p>
            <a:r>
              <a:rPr lang="en-US" sz="2400" dirty="0">
                <a:latin typeface="Times New Roman" panose="02020603050405020304" pitchFamily="18" charset="0"/>
                <a:cs typeface="Times New Roman" panose="02020603050405020304" pitchFamily="18" charset="0"/>
              </a:rPr>
              <a:t>Get as much as clients from housing type ‘With parents’ as they are having least number of unsuccessful payments.</a:t>
            </a:r>
          </a:p>
        </p:txBody>
      </p:sp>
    </p:spTree>
    <p:extLst>
      <p:ext uri="{BB962C8B-B14F-4D97-AF65-F5344CB8AC3E}">
        <p14:creationId xmlns:p14="http://schemas.microsoft.com/office/powerpoint/2010/main" val="1815384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A3A0-D256-4A69-BCFA-C19010C37A45}"/>
              </a:ext>
            </a:extLst>
          </p:cNvPr>
          <p:cNvSpPr>
            <a:spLocks noGrp="1"/>
          </p:cNvSpPr>
          <p:nvPr>
            <p:ph type="title"/>
          </p:nvPr>
        </p:nvSpPr>
        <p:spPr>
          <a:xfrm>
            <a:off x="685692" y="2080375"/>
            <a:ext cx="9905998" cy="1478570"/>
          </a:xfrm>
        </p:spPr>
        <p:txBody>
          <a:bodyPr/>
          <a:lstStyle/>
          <a:p>
            <a:pPr algn="ctr"/>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120384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C8CE-DCF5-4693-BE3F-9D588028D2C9}"/>
              </a:ext>
            </a:extLst>
          </p:cNvPr>
          <p:cNvSpPr>
            <a:spLocks noGrp="1"/>
          </p:cNvSpPr>
          <p:nvPr>
            <p:ph type="title"/>
          </p:nvPr>
        </p:nvSpPr>
        <p:spPr/>
        <p:txBody>
          <a:bodyPr>
            <a:normAutofit/>
          </a:bodyPr>
          <a:lstStyle/>
          <a:p>
            <a:pPr algn="ctr"/>
            <a:r>
              <a:rPr lang="en-IN" sz="4000" dirty="0">
                <a:latin typeface="Times New Roman" panose="02020603050405020304" pitchFamily="18" charset="0"/>
                <a:cs typeface="Times New Roman" panose="02020603050405020304" pitchFamily="18" charset="0"/>
              </a:rPr>
              <a:t>RESULT EXPECTED:</a:t>
            </a:r>
          </a:p>
        </p:txBody>
      </p:sp>
      <p:sp>
        <p:nvSpPr>
          <p:cNvPr id="3" name="Content Placeholder 2">
            <a:extLst>
              <a:ext uri="{FF2B5EF4-FFF2-40B4-BE49-F238E27FC236}">
                <a16:creationId xmlns:a16="http://schemas.microsoft.com/office/drawing/2014/main" id="{D64F6978-D5C2-4A11-8D95-B1FFDB093514}"/>
              </a:ext>
            </a:extLst>
          </p:cNvPr>
          <p:cNvSpPr>
            <a:spLocks noGrp="1"/>
          </p:cNvSpPr>
          <p:nvPr>
            <p:ph idx="1"/>
          </p:nvPr>
        </p:nvSpPr>
        <p:spPr>
          <a:xfrm>
            <a:off x="680321" y="2434527"/>
            <a:ext cx="9804208" cy="3599316"/>
          </a:xfrm>
        </p:spPr>
        <p:txBody>
          <a:bodyPr>
            <a:normAutofit fontScale="85000" lnSpcReduction="20000"/>
          </a:bodyPr>
          <a:lstStyle/>
          <a:p>
            <a:pPr marL="0" indent="0">
              <a:buNone/>
            </a:pPr>
            <a:r>
              <a:rPr lang="en-IN" dirty="0"/>
              <a:t>1)  Approved: The Company has approved loan Application</a:t>
            </a:r>
          </a:p>
          <a:p>
            <a:pPr marL="0" indent="0">
              <a:buNone/>
            </a:pPr>
            <a:endParaRPr lang="en-IN" dirty="0"/>
          </a:p>
          <a:p>
            <a:pPr marL="0" indent="0">
              <a:buNone/>
            </a:pPr>
            <a:r>
              <a:rPr lang="en-IN" dirty="0"/>
              <a:t>2) Cancelled: The client cancelled the application sometime during approval. 	   	         Either the client changed her/his mind about the loan or in some  	         cases due to a higher risk of the client he received worse pricing  	   	         which he did not want. </a:t>
            </a:r>
          </a:p>
          <a:p>
            <a:pPr marL="0" indent="0">
              <a:buNone/>
            </a:pPr>
            <a:endParaRPr lang="en-IN" dirty="0"/>
          </a:p>
          <a:p>
            <a:pPr marL="0" indent="0">
              <a:buNone/>
            </a:pPr>
            <a:r>
              <a:rPr lang="en-IN" dirty="0"/>
              <a:t>3) Refused: The company had rejected the loan (because the client does not meet 	      their requirements etc.</a:t>
            </a:r>
          </a:p>
          <a:p>
            <a:pPr marL="0" indent="0">
              <a:buNone/>
            </a:pPr>
            <a:endParaRPr lang="en-IN" dirty="0"/>
          </a:p>
          <a:p>
            <a:pPr marL="0" indent="0">
              <a:buNone/>
            </a:pPr>
            <a:r>
              <a:rPr lang="en-IN" dirty="0"/>
              <a:t>4) Unused offer: Loan has been cancelled by the client but on different stages of 		  the process</a:t>
            </a:r>
          </a:p>
        </p:txBody>
      </p:sp>
    </p:spTree>
    <p:extLst>
      <p:ext uri="{BB962C8B-B14F-4D97-AF65-F5344CB8AC3E}">
        <p14:creationId xmlns:p14="http://schemas.microsoft.com/office/powerpoint/2010/main" val="1708071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940C2-5F3E-4A36-AD1A-BCD7EFF43128}"/>
              </a:ext>
            </a:extLst>
          </p:cNvPr>
          <p:cNvSpPr>
            <a:spLocks noGrp="1"/>
          </p:cNvSpPr>
          <p:nvPr>
            <p:ph type="title"/>
          </p:nvPr>
        </p:nvSpPr>
        <p:spPr>
          <a:xfrm>
            <a:off x="1451579" y="804519"/>
            <a:ext cx="9603275" cy="1049235"/>
          </a:xfrm>
        </p:spPr>
        <p:txBody>
          <a:bodyPr>
            <a:normAutofit/>
          </a:bodyPr>
          <a:lstStyle/>
          <a:p>
            <a:pPr algn="just"/>
            <a:r>
              <a:rPr lang="en-IN" dirty="0">
                <a:latin typeface="Times New Roman" panose="02020603050405020304" pitchFamily="18" charset="0"/>
                <a:cs typeface="Times New Roman" panose="02020603050405020304" pitchFamily="18" charset="0"/>
              </a:rPr>
              <a:t>   PROPORTION   OF   DEFAULTERS   AND   NON 	        	 DEFAULTERS   IN   THE   DATASET:</a:t>
            </a:r>
          </a:p>
        </p:txBody>
      </p:sp>
      <p:pic>
        <p:nvPicPr>
          <p:cNvPr id="5" name="Content Placeholder 4">
            <a:extLst>
              <a:ext uri="{FF2B5EF4-FFF2-40B4-BE49-F238E27FC236}">
                <a16:creationId xmlns:a16="http://schemas.microsoft.com/office/drawing/2014/main" id="{5EA39D35-56B3-4BC3-B40C-F1E7B0771082}"/>
              </a:ext>
            </a:extLst>
          </p:cNvPr>
          <p:cNvPicPr>
            <a:picLocks noGrp="1" noChangeAspect="1"/>
          </p:cNvPicPr>
          <p:nvPr>
            <p:ph idx="1"/>
          </p:nvPr>
        </p:nvPicPr>
        <p:blipFill>
          <a:blip r:embed="rId2"/>
          <a:stretch>
            <a:fillRect/>
          </a:stretch>
        </p:blipFill>
        <p:spPr>
          <a:xfrm>
            <a:off x="1451578" y="1935332"/>
            <a:ext cx="6564957" cy="4021585"/>
          </a:xfrm>
        </p:spPr>
      </p:pic>
      <p:sp>
        <p:nvSpPr>
          <p:cNvPr id="7" name="TextBox 6">
            <a:extLst>
              <a:ext uri="{FF2B5EF4-FFF2-40B4-BE49-F238E27FC236}">
                <a16:creationId xmlns:a16="http://schemas.microsoft.com/office/drawing/2014/main" id="{F2585B02-EAA7-4EB9-84B0-981F8DBC699A}"/>
              </a:ext>
            </a:extLst>
          </p:cNvPr>
          <p:cNvSpPr txBox="1"/>
          <p:nvPr/>
        </p:nvSpPr>
        <p:spPr>
          <a:xfrm>
            <a:off x="8156092" y="2413337"/>
            <a:ext cx="3639668" cy="2462213"/>
          </a:xfrm>
          <a:prstGeom prst="rect">
            <a:avLst/>
          </a:prstGeom>
          <a:noFill/>
        </p:spPr>
        <p:txBody>
          <a:bodyPr wrap="square">
            <a:spAutoFit/>
          </a:bodyPr>
          <a:lstStyle/>
          <a:p>
            <a:pPr algn="just"/>
            <a:r>
              <a:rPr lang="en-IN" sz="2200" b="0" i="0" dirty="0">
                <a:solidFill>
                  <a:srgbClr val="000000"/>
                </a:solidFill>
                <a:effectLst/>
                <a:latin typeface="Helvetica Neue"/>
              </a:rPr>
              <a:t> </a:t>
            </a:r>
            <a:r>
              <a:rPr lang="en-IN" sz="2200" b="0" i="0" dirty="0">
                <a:solidFill>
                  <a:srgbClr val="000000"/>
                </a:solidFill>
                <a:effectLst/>
                <a:latin typeface="Times New Roman" panose="02020603050405020304" pitchFamily="18" charset="0"/>
                <a:cs typeface="Times New Roman" panose="02020603050405020304" pitchFamily="18" charset="0"/>
              </a:rPr>
              <a:t>Here we can visualise</a:t>
            </a:r>
          </a:p>
          <a:p>
            <a:pPr algn="just"/>
            <a:r>
              <a:rPr lang="en-IN" sz="2200" b="0" i="0" dirty="0">
                <a:solidFill>
                  <a:srgbClr val="000000"/>
                </a:solidFill>
                <a:effectLst/>
                <a:latin typeface="Times New Roman" panose="02020603050405020304" pitchFamily="18" charset="0"/>
                <a:cs typeface="Times New Roman" panose="02020603050405020304" pitchFamily="18" charset="0"/>
              </a:rPr>
              <a:t> that </a:t>
            </a:r>
            <a:r>
              <a:rPr lang="en-IN" sz="2200" b="0" i="0" dirty="0" err="1">
                <a:solidFill>
                  <a:srgbClr val="000000"/>
                </a:solidFill>
                <a:effectLst/>
                <a:latin typeface="Times New Roman" panose="02020603050405020304" pitchFamily="18" charset="0"/>
                <a:cs typeface="Times New Roman" panose="02020603050405020304" pitchFamily="18" charset="0"/>
              </a:rPr>
              <a:t>approx</a:t>
            </a:r>
            <a:r>
              <a:rPr lang="en-IN" sz="2200" b="0" i="0" dirty="0">
                <a:solidFill>
                  <a:srgbClr val="000000"/>
                </a:solidFill>
                <a:effectLst/>
                <a:latin typeface="Times New Roman" panose="02020603050405020304" pitchFamily="18" charset="0"/>
                <a:cs typeface="Times New Roman" panose="02020603050405020304" pitchFamily="18" charset="0"/>
              </a:rPr>
              <a:t> 8% people </a:t>
            </a:r>
          </a:p>
          <a:p>
            <a:pPr algn="just"/>
            <a:r>
              <a:rPr lang="en-IN" sz="2200" b="0" i="0" dirty="0">
                <a:solidFill>
                  <a:srgbClr val="000000"/>
                </a:solidFill>
                <a:effectLst/>
                <a:latin typeface="Times New Roman" panose="02020603050405020304" pitchFamily="18" charset="0"/>
                <a:cs typeface="Times New Roman" panose="02020603050405020304" pitchFamily="18" charset="0"/>
              </a:rPr>
              <a:t> defaulted their loan by</a:t>
            </a:r>
          </a:p>
          <a:p>
            <a:pPr algn="just"/>
            <a:r>
              <a:rPr lang="en-IN" sz="2200" b="0" i="0" dirty="0">
                <a:solidFill>
                  <a:srgbClr val="000000"/>
                </a:solidFill>
                <a:effectLst/>
                <a:latin typeface="Times New Roman" panose="02020603050405020304" pitchFamily="18" charset="0"/>
                <a:cs typeface="Times New Roman" panose="02020603050405020304" pitchFamily="18" charset="0"/>
              </a:rPr>
              <a:t> not paying any</a:t>
            </a:r>
          </a:p>
          <a:p>
            <a:pPr algn="just"/>
            <a:r>
              <a:rPr lang="en-IN" sz="2200" b="0" i="0" dirty="0">
                <a:solidFill>
                  <a:srgbClr val="000000"/>
                </a:solidFill>
                <a:effectLst/>
                <a:latin typeface="Times New Roman" panose="02020603050405020304" pitchFamily="18" charset="0"/>
                <a:cs typeface="Times New Roman" panose="02020603050405020304" pitchFamily="18" charset="0"/>
              </a:rPr>
              <a:t> </a:t>
            </a:r>
            <a:r>
              <a:rPr lang="en-IN" sz="2200" b="0" i="0" dirty="0" err="1">
                <a:solidFill>
                  <a:srgbClr val="000000"/>
                </a:solidFill>
                <a:effectLst/>
                <a:latin typeface="Times New Roman" panose="02020603050405020304" pitchFamily="18" charset="0"/>
                <a:cs typeface="Times New Roman" panose="02020603050405020304" pitchFamily="18" charset="0"/>
              </a:rPr>
              <a:t>installment</a:t>
            </a:r>
            <a:r>
              <a:rPr lang="en-IN" sz="2200" b="0" i="0" dirty="0">
                <a:solidFill>
                  <a:srgbClr val="000000"/>
                </a:solidFill>
                <a:effectLst/>
                <a:latin typeface="Times New Roman" panose="02020603050405020304" pitchFamily="18" charset="0"/>
                <a:cs typeface="Times New Roman" panose="02020603050405020304" pitchFamily="18" charset="0"/>
              </a:rPr>
              <a:t>, where as </a:t>
            </a:r>
          </a:p>
          <a:p>
            <a:pPr algn="just"/>
            <a:r>
              <a:rPr lang="en-IN" sz="2200" b="0" i="0" dirty="0">
                <a:solidFill>
                  <a:srgbClr val="000000"/>
                </a:solidFill>
                <a:effectLst/>
                <a:latin typeface="Times New Roman" panose="02020603050405020304" pitchFamily="18" charset="0"/>
                <a:cs typeface="Times New Roman" panose="02020603050405020304" pitchFamily="18" charset="0"/>
              </a:rPr>
              <a:t> </a:t>
            </a:r>
            <a:r>
              <a:rPr lang="en-IN" sz="2200" b="0" i="0" dirty="0" err="1">
                <a:solidFill>
                  <a:srgbClr val="000000"/>
                </a:solidFill>
                <a:effectLst/>
                <a:latin typeface="Times New Roman" panose="02020603050405020304" pitchFamily="18" charset="0"/>
                <a:cs typeface="Times New Roman" panose="02020603050405020304" pitchFamily="18" charset="0"/>
              </a:rPr>
              <a:t>approx</a:t>
            </a:r>
            <a:r>
              <a:rPr lang="en-IN" sz="2200" b="0" i="0" dirty="0">
                <a:solidFill>
                  <a:srgbClr val="000000"/>
                </a:solidFill>
                <a:effectLst/>
                <a:latin typeface="Times New Roman" panose="02020603050405020304" pitchFamily="18" charset="0"/>
                <a:cs typeface="Times New Roman" panose="02020603050405020304" pitchFamily="18" charset="0"/>
              </a:rPr>
              <a:t> 92% people were </a:t>
            </a:r>
          </a:p>
          <a:p>
            <a:pPr algn="just"/>
            <a:r>
              <a:rPr lang="en-IN" sz="2200" b="0" i="0" dirty="0">
                <a:solidFill>
                  <a:srgbClr val="000000"/>
                </a:solidFill>
                <a:effectLst/>
                <a:latin typeface="Times New Roman" panose="02020603050405020304" pitchFamily="18" charset="0"/>
                <a:cs typeface="Times New Roman" panose="02020603050405020304" pitchFamily="18" charset="0"/>
              </a:rPr>
              <a:t> </a:t>
            </a:r>
            <a:r>
              <a:rPr lang="en-IN" sz="2200" b="0" i="0" dirty="0" err="1">
                <a:solidFill>
                  <a:srgbClr val="000000"/>
                </a:solidFill>
                <a:effectLst/>
                <a:latin typeface="Times New Roman" panose="02020603050405020304" pitchFamily="18" charset="0"/>
                <a:cs typeface="Times New Roman" panose="02020603050405020304" pitchFamily="18" charset="0"/>
              </a:rPr>
              <a:t>geniuengly</a:t>
            </a:r>
            <a:r>
              <a:rPr lang="en-IN" sz="2200" b="0" i="0" dirty="0">
                <a:solidFill>
                  <a:srgbClr val="000000"/>
                </a:solidFill>
                <a:effectLst/>
                <a:latin typeface="Times New Roman" panose="02020603050405020304" pitchFamily="18" charset="0"/>
                <a:cs typeface="Times New Roman" panose="02020603050405020304" pitchFamily="18" charset="0"/>
              </a:rPr>
              <a:t> paying the </a:t>
            </a:r>
            <a:r>
              <a:rPr lang="en-IN" sz="2200" dirty="0">
                <a:solidFill>
                  <a:srgbClr val="000000"/>
                </a:solidFill>
                <a:latin typeface="Times New Roman" panose="02020603050405020304" pitchFamily="18" charset="0"/>
                <a:cs typeface="Times New Roman" panose="02020603050405020304" pitchFamily="18" charset="0"/>
              </a:rPr>
              <a:t>sum.</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194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C6A59-FE45-4E85-BB5C-9DA1D7A64245}"/>
              </a:ext>
            </a:extLst>
          </p:cNvPr>
          <p:cNvSpPr>
            <a:spLocks noGrp="1"/>
          </p:cNvSpPr>
          <p:nvPr>
            <p:ph type="title"/>
          </p:nvPr>
        </p:nvSpPr>
        <p:spPr>
          <a:xfrm>
            <a:off x="677334" y="609599"/>
            <a:ext cx="8596668" cy="1210057"/>
          </a:xfrm>
        </p:spPr>
        <p:txBody>
          <a:bodyPr>
            <a:noAutofit/>
          </a:bodyPr>
          <a:lstStyle/>
          <a:p>
            <a:pPr algn="ctr"/>
            <a:r>
              <a:rPr lang="en-IN" sz="2400" u="sng" dirty="0">
                <a:latin typeface="Times New Roman" panose="02020603050405020304" pitchFamily="18" charset="0"/>
                <a:cs typeface="Times New Roman" panose="02020603050405020304" pitchFamily="18" charset="0"/>
              </a:rPr>
              <a:t> PROPORTION   OF GENDER BASED ON  </a:t>
            </a:r>
            <a:br>
              <a:rPr lang="en-IN" sz="2400" u="sng" dirty="0">
                <a:latin typeface="Times New Roman" panose="02020603050405020304" pitchFamily="18" charset="0"/>
                <a:cs typeface="Times New Roman" panose="02020603050405020304" pitchFamily="18" charset="0"/>
              </a:rPr>
            </a:br>
            <a:r>
              <a:rPr lang="en-IN" sz="2400" u="sng" dirty="0">
                <a:latin typeface="Times New Roman" panose="02020603050405020304" pitchFamily="18" charset="0"/>
                <a:cs typeface="Times New Roman" panose="02020603050405020304" pitchFamily="18" charset="0"/>
              </a:rPr>
              <a:t>DEFAULTERS   AND   NON DEFAULTERS   IN   THE </a:t>
            </a:r>
            <a:br>
              <a:rPr lang="en-IN" sz="2400" u="sng" dirty="0">
                <a:latin typeface="Times New Roman" panose="02020603050405020304" pitchFamily="18" charset="0"/>
                <a:cs typeface="Times New Roman" panose="02020603050405020304" pitchFamily="18" charset="0"/>
              </a:rPr>
            </a:br>
            <a:r>
              <a:rPr lang="en-IN" sz="2400" u="sng" dirty="0">
                <a:latin typeface="Times New Roman" panose="02020603050405020304" pitchFamily="18" charset="0"/>
                <a:cs typeface="Times New Roman" panose="02020603050405020304" pitchFamily="18" charset="0"/>
              </a:rPr>
              <a:t>DATASET:</a:t>
            </a:r>
            <a:endParaRPr lang="en-IN" sz="2400" u="sng" dirty="0"/>
          </a:p>
        </p:txBody>
      </p:sp>
      <p:pic>
        <p:nvPicPr>
          <p:cNvPr id="5" name="Content Placeholder 4">
            <a:extLst>
              <a:ext uri="{FF2B5EF4-FFF2-40B4-BE49-F238E27FC236}">
                <a16:creationId xmlns:a16="http://schemas.microsoft.com/office/drawing/2014/main" id="{668CBE02-580A-4809-B077-8D735EF1C4E1}"/>
              </a:ext>
            </a:extLst>
          </p:cNvPr>
          <p:cNvPicPr>
            <a:picLocks noGrp="1" noChangeAspect="1"/>
          </p:cNvPicPr>
          <p:nvPr>
            <p:ph idx="1"/>
          </p:nvPr>
        </p:nvPicPr>
        <p:blipFill rotWithShape="1">
          <a:blip r:embed="rId2"/>
          <a:srcRect r="1550" b="2960"/>
          <a:stretch/>
        </p:blipFill>
        <p:spPr>
          <a:xfrm>
            <a:off x="268369" y="1874520"/>
            <a:ext cx="9241391" cy="3703320"/>
          </a:xfrm>
        </p:spPr>
      </p:pic>
      <p:sp>
        <p:nvSpPr>
          <p:cNvPr id="7" name="TextBox 6">
            <a:extLst>
              <a:ext uri="{FF2B5EF4-FFF2-40B4-BE49-F238E27FC236}">
                <a16:creationId xmlns:a16="http://schemas.microsoft.com/office/drawing/2014/main" id="{7C7EC04F-8D7E-4B72-84AE-E81E8D7A0130}"/>
              </a:ext>
            </a:extLst>
          </p:cNvPr>
          <p:cNvSpPr txBox="1"/>
          <p:nvPr/>
        </p:nvSpPr>
        <p:spPr>
          <a:xfrm>
            <a:off x="677334" y="5577840"/>
            <a:ext cx="8526780" cy="1077218"/>
          </a:xfrm>
          <a:prstGeom prst="rect">
            <a:avLst/>
          </a:prstGeom>
          <a:noFill/>
        </p:spPr>
        <p:txBody>
          <a:bodyPr wrap="square">
            <a:spAutoFit/>
          </a:bodyPr>
          <a:lstStyle/>
          <a:p>
            <a:r>
              <a:rPr lang="en-IN" sz="1600" b="0" i="0" dirty="0">
                <a:solidFill>
                  <a:srgbClr val="000000"/>
                </a:solidFill>
                <a:effectLst/>
                <a:latin typeface="Times New Roman" panose="02020603050405020304" pitchFamily="18" charset="0"/>
                <a:cs typeface="Times New Roman" panose="02020603050405020304" pitchFamily="18" charset="0"/>
              </a:rPr>
              <a:t>We can see that Female contribute 67% to the non-defaulters while 57% to the defaulters. We see more female applying for loans than males and hence the more number of female defaulters as well. </a:t>
            </a:r>
            <a:r>
              <a:rPr lang="en-IN" sz="1600" b="1" i="0" dirty="0">
                <a:solidFill>
                  <a:srgbClr val="000000"/>
                </a:solidFill>
                <a:effectLst/>
                <a:latin typeface="Times New Roman" panose="02020603050405020304" pitchFamily="18" charset="0"/>
                <a:cs typeface="Times New Roman" panose="02020603050405020304" pitchFamily="18" charset="0"/>
              </a:rPr>
              <a:t>But the rate of defaulting of FEMALE is much lower compared to their MALE counterparts.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930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F58E-CD1A-4505-8299-ADBD3E3134BC}"/>
              </a:ext>
            </a:extLst>
          </p:cNvPr>
          <p:cNvSpPr>
            <a:spLocks noGrp="1"/>
          </p:cNvSpPr>
          <p:nvPr>
            <p:ph type="title"/>
          </p:nvPr>
        </p:nvSpPr>
        <p:spPr>
          <a:xfrm>
            <a:off x="677334" y="609600"/>
            <a:ext cx="8848406" cy="1320800"/>
          </a:xfrm>
        </p:spPr>
        <p:txBody>
          <a:bodyPr>
            <a:noAutofit/>
          </a:bodyPr>
          <a:lstStyle/>
          <a:p>
            <a:pPr algn="ctr"/>
            <a:r>
              <a:rPr lang="en-IN" sz="2400" u="sng" dirty="0">
                <a:solidFill>
                  <a:schemeClr val="accent1">
                    <a:lumMod val="75000"/>
                  </a:schemeClr>
                </a:solidFill>
                <a:latin typeface="Times New Roman" panose="02020603050405020304" pitchFamily="18" charset="0"/>
                <a:cs typeface="Times New Roman" panose="02020603050405020304" pitchFamily="18" charset="0"/>
              </a:rPr>
              <a:t> PROPORTION   OF CAR OWNED  BASED ON  </a:t>
            </a:r>
            <a:br>
              <a:rPr lang="en-IN" sz="2400" u="sng" dirty="0">
                <a:solidFill>
                  <a:schemeClr val="accent1">
                    <a:lumMod val="75000"/>
                  </a:schemeClr>
                </a:solidFill>
                <a:latin typeface="Times New Roman" panose="02020603050405020304" pitchFamily="18" charset="0"/>
                <a:cs typeface="Times New Roman" panose="02020603050405020304" pitchFamily="18" charset="0"/>
              </a:rPr>
            </a:br>
            <a:r>
              <a:rPr lang="en-IN" sz="2400" u="sng" dirty="0">
                <a:solidFill>
                  <a:schemeClr val="accent1">
                    <a:lumMod val="75000"/>
                  </a:schemeClr>
                </a:solidFill>
                <a:latin typeface="Times New Roman" panose="02020603050405020304" pitchFamily="18" charset="0"/>
                <a:cs typeface="Times New Roman" panose="02020603050405020304" pitchFamily="18" charset="0"/>
              </a:rPr>
              <a:t>DEFAULTERS   AND   NON DEFAULTERS   IN   THE </a:t>
            </a:r>
            <a:br>
              <a:rPr lang="en-IN" sz="2400" u="sng" dirty="0">
                <a:solidFill>
                  <a:schemeClr val="accent1">
                    <a:lumMod val="75000"/>
                  </a:schemeClr>
                </a:solidFill>
                <a:latin typeface="Times New Roman" panose="02020603050405020304" pitchFamily="18" charset="0"/>
                <a:cs typeface="Times New Roman" panose="02020603050405020304" pitchFamily="18" charset="0"/>
              </a:rPr>
            </a:br>
            <a:r>
              <a:rPr lang="en-IN" sz="2400" u="sng" dirty="0">
                <a:solidFill>
                  <a:schemeClr val="accent1">
                    <a:lumMod val="75000"/>
                  </a:schemeClr>
                </a:solidFill>
                <a:latin typeface="Times New Roman" panose="02020603050405020304" pitchFamily="18" charset="0"/>
                <a:cs typeface="Times New Roman" panose="02020603050405020304" pitchFamily="18" charset="0"/>
              </a:rPr>
              <a:t>DATASET:</a:t>
            </a:r>
            <a:endParaRPr lang="en-IN" sz="2400" dirty="0">
              <a:solidFill>
                <a:schemeClr val="accent1">
                  <a:lumMod val="75000"/>
                </a:schemeClr>
              </a:solidFill>
            </a:endParaRPr>
          </a:p>
        </p:txBody>
      </p:sp>
      <p:pic>
        <p:nvPicPr>
          <p:cNvPr id="5" name="Content Placeholder 4">
            <a:extLst>
              <a:ext uri="{FF2B5EF4-FFF2-40B4-BE49-F238E27FC236}">
                <a16:creationId xmlns:a16="http://schemas.microsoft.com/office/drawing/2014/main" id="{9ED3AFE1-5AD8-448E-85BD-A002C9DEA311}"/>
              </a:ext>
            </a:extLst>
          </p:cNvPr>
          <p:cNvPicPr>
            <a:picLocks noGrp="1" noChangeAspect="1"/>
          </p:cNvPicPr>
          <p:nvPr>
            <p:ph idx="1"/>
          </p:nvPr>
        </p:nvPicPr>
        <p:blipFill>
          <a:blip r:embed="rId2"/>
          <a:stretch>
            <a:fillRect/>
          </a:stretch>
        </p:blipFill>
        <p:spPr>
          <a:xfrm>
            <a:off x="766135" y="1968871"/>
            <a:ext cx="8633757" cy="3374318"/>
          </a:xfrm>
        </p:spPr>
      </p:pic>
      <p:sp>
        <p:nvSpPr>
          <p:cNvPr id="7" name="TextBox 6">
            <a:extLst>
              <a:ext uri="{FF2B5EF4-FFF2-40B4-BE49-F238E27FC236}">
                <a16:creationId xmlns:a16="http://schemas.microsoft.com/office/drawing/2014/main" id="{378A912D-4053-422D-8D37-0BA7B7412932}"/>
              </a:ext>
            </a:extLst>
          </p:cNvPr>
          <p:cNvSpPr txBox="1"/>
          <p:nvPr/>
        </p:nvSpPr>
        <p:spPr>
          <a:xfrm>
            <a:off x="766135" y="5343189"/>
            <a:ext cx="8722558" cy="1477328"/>
          </a:xfrm>
          <a:prstGeom prst="rect">
            <a:avLst/>
          </a:prstGeom>
          <a:noFill/>
        </p:spPr>
        <p:txBody>
          <a:bodyPr wrap="square">
            <a:spAutoFit/>
          </a:bodyPr>
          <a:lstStyle/>
          <a:p>
            <a:r>
              <a:rPr lang="en-IN" b="0" i="0" dirty="0">
                <a:solidFill>
                  <a:srgbClr val="000000"/>
                </a:solidFill>
                <a:effectLst/>
                <a:latin typeface="Times New Roman" panose="02020603050405020304" pitchFamily="18" charset="0"/>
                <a:cs typeface="Times New Roman" panose="02020603050405020304" pitchFamily="18" charset="0"/>
              </a:rPr>
              <a:t>We can see that people with cars contribute 65.7% to the non-defaulters while 69.5% to the defaulters. We can conclude that While people who have car default more often, the reason could be there are simply more people without cars Looking at the percentages in both the charts, we can conclude that the rate of default of people having car is low compared to people who don't.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601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7C3D-C9BE-43EB-A91F-DC879ACA3852}"/>
              </a:ext>
            </a:extLst>
          </p:cNvPr>
          <p:cNvSpPr>
            <a:spLocks noGrp="1"/>
          </p:cNvSpPr>
          <p:nvPr>
            <p:ph type="title"/>
          </p:nvPr>
        </p:nvSpPr>
        <p:spPr/>
        <p:txBody>
          <a:bodyPr>
            <a:normAutofit/>
          </a:bodyPr>
          <a:lstStyle/>
          <a:p>
            <a:pPr algn="ct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PROPORTION   OF INCOME NAME TYPE  BASED ON  </a:t>
            </a:r>
            <a:br>
              <a:rPr lang="en-IN" sz="2400" u="sng"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DEFAULTERS   AND   NON DEFAULTERS   IN   THE </a:t>
            </a:r>
            <a:br>
              <a:rPr lang="en-IN" sz="2400" u="sng" dirty="0">
                <a:latin typeface="Times New Roman" panose="02020603050405020304" pitchFamily="18" charset="0"/>
                <a:cs typeface="Times New Roman" panose="02020603050405020304" pitchFamily="18" charset="0"/>
              </a:rPr>
            </a:br>
            <a:r>
              <a:rPr lang="en-IN" sz="2400" u="sng" dirty="0">
                <a:latin typeface="Times New Roman" panose="02020603050405020304" pitchFamily="18" charset="0"/>
                <a:cs typeface="Times New Roman" panose="02020603050405020304" pitchFamily="18" charset="0"/>
              </a:rPr>
              <a:t>DATASET:</a:t>
            </a:r>
            <a:endParaRPr lang="en-IN" sz="2400" dirty="0"/>
          </a:p>
        </p:txBody>
      </p:sp>
      <p:pic>
        <p:nvPicPr>
          <p:cNvPr id="5" name="Content Placeholder 4">
            <a:extLst>
              <a:ext uri="{FF2B5EF4-FFF2-40B4-BE49-F238E27FC236}">
                <a16:creationId xmlns:a16="http://schemas.microsoft.com/office/drawing/2014/main" id="{8BF006AD-16F9-41E1-A6DC-2C677C3EDCB9}"/>
              </a:ext>
            </a:extLst>
          </p:cNvPr>
          <p:cNvPicPr>
            <a:picLocks noGrp="1" noChangeAspect="1"/>
          </p:cNvPicPr>
          <p:nvPr>
            <p:ph idx="1"/>
          </p:nvPr>
        </p:nvPicPr>
        <p:blipFill rotWithShape="1">
          <a:blip r:embed="rId2"/>
          <a:srcRect t="-1" r="1210" b="1444"/>
          <a:stretch/>
        </p:blipFill>
        <p:spPr>
          <a:xfrm>
            <a:off x="677334" y="1930400"/>
            <a:ext cx="8696957" cy="3557917"/>
          </a:xfrm>
        </p:spPr>
      </p:pic>
      <p:sp>
        <p:nvSpPr>
          <p:cNvPr id="7" name="TextBox 6">
            <a:extLst>
              <a:ext uri="{FF2B5EF4-FFF2-40B4-BE49-F238E27FC236}">
                <a16:creationId xmlns:a16="http://schemas.microsoft.com/office/drawing/2014/main" id="{F3271A99-59C6-4782-91F3-3A7259548DEE}"/>
              </a:ext>
            </a:extLst>
          </p:cNvPr>
          <p:cNvSpPr txBox="1"/>
          <p:nvPr/>
        </p:nvSpPr>
        <p:spPr>
          <a:xfrm>
            <a:off x="487630" y="5594382"/>
            <a:ext cx="9308237" cy="1077218"/>
          </a:xfrm>
          <a:prstGeom prst="rect">
            <a:avLst/>
          </a:prstGeom>
          <a:noFill/>
        </p:spPr>
        <p:txBody>
          <a:bodyPr wrap="square">
            <a:spAutoFit/>
          </a:bodyPr>
          <a:lstStyle/>
          <a:p>
            <a:r>
              <a:rPr lang="en-IN" sz="1600" b="0" i="0" dirty="0">
                <a:solidFill>
                  <a:srgbClr val="000000"/>
                </a:solidFill>
                <a:effectLst/>
                <a:latin typeface="Times New Roman" panose="02020603050405020304" pitchFamily="18" charset="0"/>
                <a:cs typeface="Times New Roman" panose="02020603050405020304" pitchFamily="18" charset="0"/>
              </a:rPr>
              <a:t>We can notice that the students don't default. The reason could be they are not required to pay during the time they are students. We can also see that the Business Men never default. Most of the loans are distributed to working class people We also see that working class people contribute 51% to non defaulters while they contribute to 61% of the defaulters. Clearly, the chances of defaulting are more in their case.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9281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793A-9C11-452E-BBA4-6854D32CBAF9}"/>
              </a:ext>
            </a:extLst>
          </p:cNvPr>
          <p:cNvSpPr>
            <a:spLocks noGrp="1"/>
          </p:cNvSpPr>
          <p:nvPr>
            <p:ph type="title"/>
          </p:nvPr>
        </p:nvSpPr>
        <p:spPr/>
        <p:txBody>
          <a:bodyPr>
            <a:noAutofit/>
          </a:bodyPr>
          <a:lstStyle/>
          <a:p>
            <a:pPr algn="ct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PROPORTION   OF NAME-FAMILY-STATUS  BASED ON  </a:t>
            </a:r>
            <a:br>
              <a:rPr lang="en-IN" sz="2400" u="sng"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cs typeface="Times New Roman" panose="02020603050405020304" pitchFamily="18" charset="0"/>
              </a:rPr>
              <a:t>DEFAULTERS   AND   NON DEFAULTERS   IN   THE </a:t>
            </a:r>
            <a:br>
              <a:rPr lang="en-IN" sz="2400" u="sng" dirty="0">
                <a:latin typeface="Times New Roman" panose="02020603050405020304" pitchFamily="18" charset="0"/>
                <a:cs typeface="Times New Roman" panose="02020603050405020304" pitchFamily="18" charset="0"/>
              </a:rPr>
            </a:br>
            <a:r>
              <a:rPr lang="en-IN" sz="2400" u="sng" dirty="0">
                <a:latin typeface="Times New Roman" panose="02020603050405020304" pitchFamily="18" charset="0"/>
                <a:cs typeface="Times New Roman" panose="02020603050405020304" pitchFamily="18" charset="0"/>
              </a:rPr>
              <a:t>DATASET:</a:t>
            </a:r>
            <a:endParaRPr lang="en-IN" sz="2400" dirty="0"/>
          </a:p>
        </p:txBody>
      </p:sp>
      <p:pic>
        <p:nvPicPr>
          <p:cNvPr id="5" name="Content Placeholder 4">
            <a:extLst>
              <a:ext uri="{FF2B5EF4-FFF2-40B4-BE49-F238E27FC236}">
                <a16:creationId xmlns:a16="http://schemas.microsoft.com/office/drawing/2014/main" id="{ABE155F9-D1ED-4F32-A2B6-1F04F9FD0ADA}"/>
              </a:ext>
            </a:extLst>
          </p:cNvPr>
          <p:cNvPicPr>
            <a:picLocks noGrp="1" noChangeAspect="1"/>
          </p:cNvPicPr>
          <p:nvPr>
            <p:ph idx="1"/>
          </p:nvPr>
        </p:nvPicPr>
        <p:blipFill>
          <a:blip r:embed="rId2"/>
          <a:stretch>
            <a:fillRect/>
          </a:stretch>
        </p:blipFill>
        <p:spPr>
          <a:xfrm>
            <a:off x="445197" y="1930400"/>
            <a:ext cx="9060941" cy="3541196"/>
          </a:xfrm>
        </p:spPr>
      </p:pic>
      <p:sp>
        <p:nvSpPr>
          <p:cNvPr id="7" name="TextBox 6">
            <a:extLst>
              <a:ext uri="{FF2B5EF4-FFF2-40B4-BE49-F238E27FC236}">
                <a16:creationId xmlns:a16="http://schemas.microsoft.com/office/drawing/2014/main" id="{B78FC1D9-8D91-44DE-83A9-9B1CEBBDBEEC}"/>
              </a:ext>
            </a:extLst>
          </p:cNvPr>
          <p:cNvSpPr txBox="1"/>
          <p:nvPr/>
        </p:nvSpPr>
        <p:spPr>
          <a:xfrm>
            <a:off x="677334" y="5471596"/>
            <a:ext cx="9060941" cy="923330"/>
          </a:xfrm>
          <a:prstGeom prst="rect">
            <a:avLst/>
          </a:prstGeom>
          <a:noFill/>
        </p:spPr>
        <p:txBody>
          <a:bodyPr wrap="square">
            <a:spAutoFit/>
          </a:bodyPr>
          <a:lstStyle/>
          <a:p>
            <a:r>
              <a:rPr lang="en-IN" b="0" i="0" dirty="0">
                <a:solidFill>
                  <a:srgbClr val="000000"/>
                </a:solidFill>
                <a:effectLst/>
                <a:latin typeface="Helvetica Neue"/>
              </a:rPr>
              <a:t>Married people tend to apply for more loans comparatively. But from the graph we see that Single/non Married people contribute 14.5% to Non Defaulters and 18% to the defaulters. So there is more risk associated with them.</a:t>
            </a:r>
            <a:endParaRPr lang="en-IN" dirty="0"/>
          </a:p>
        </p:txBody>
      </p:sp>
    </p:spTree>
    <p:extLst>
      <p:ext uri="{BB962C8B-B14F-4D97-AF65-F5344CB8AC3E}">
        <p14:creationId xmlns:p14="http://schemas.microsoft.com/office/powerpoint/2010/main" val="18791059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7.jpeg"/></Relationships>
</file>

<file path=ppt/theme/_rels/theme13.xml.rels><?xml version="1.0" encoding="UTF-8" standalone="yes"?>
<Relationships xmlns="http://schemas.openxmlformats.org/package/2006/relationships"><Relationship Id="rId1" Type="http://schemas.openxmlformats.org/officeDocument/2006/relationships/image" Target="../media/image9.jpeg"/></Relationships>
</file>

<file path=ppt/theme/_rels/theme14.xml.rels><?xml version="1.0" encoding="UTF-8" standalone="yes"?>
<Relationships xmlns="http://schemas.openxmlformats.org/package/2006/relationships"><Relationship Id="rId1" Type="http://schemas.openxmlformats.org/officeDocument/2006/relationships/image" Target="../media/image10.jpeg"/></Relationships>
</file>

<file path=ppt/theme/_rels/theme15.xml.rels><?xml version="1.0" encoding="UTF-8" standalone="yes"?>
<Relationships xmlns="http://schemas.openxmlformats.org/package/2006/relationships"><Relationship Id="rId1" Type="http://schemas.openxmlformats.org/officeDocument/2006/relationships/image" Target="../media/image11.jpeg"/></Relationships>
</file>

<file path=ppt/theme/_rels/them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ppt/theme/theme10.xml><?xml version="1.0" encoding="utf-8"?>
<a:theme xmlns:a="http://schemas.openxmlformats.org/drawingml/2006/main" name="1_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11.xml><?xml version="1.0" encoding="utf-8"?>
<a:theme xmlns:a="http://schemas.openxmlformats.org/drawingml/2006/main" name="2_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12.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1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14.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15.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16.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3.xml><?xml version="1.0" encoding="utf-8"?>
<a:theme xmlns:a="http://schemas.openxmlformats.org/drawingml/2006/main" name="1_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4.xml><?xml version="1.0" encoding="utf-8"?>
<a:theme xmlns:a="http://schemas.openxmlformats.org/drawingml/2006/main" name="2_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5.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8.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9.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Integral</Template>
  <TotalTime>194</TotalTime>
  <Words>1757</Words>
  <Application>Microsoft Office PowerPoint</Application>
  <PresentationFormat>Widescreen</PresentationFormat>
  <Paragraphs>91</Paragraphs>
  <Slides>31</Slides>
  <Notes>0</Notes>
  <HiddenSlides>0</HiddenSlides>
  <MMClips>0</MMClips>
  <ScaleCrop>false</ScaleCrop>
  <HeadingPairs>
    <vt:vector size="6" baseType="variant">
      <vt:variant>
        <vt:lpstr>Fonts Used</vt:lpstr>
      </vt:variant>
      <vt:variant>
        <vt:i4>14</vt:i4>
      </vt:variant>
      <vt:variant>
        <vt:lpstr>Theme</vt:lpstr>
      </vt:variant>
      <vt:variant>
        <vt:i4>16</vt:i4>
      </vt:variant>
      <vt:variant>
        <vt:lpstr>Slide Titles</vt:lpstr>
      </vt:variant>
      <vt:variant>
        <vt:i4>31</vt:i4>
      </vt:variant>
    </vt:vector>
  </HeadingPairs>
  <TitlesOfParts>
    <vt:vector size="61" baseType="lpstr">
      <vt:lpstr>Arial</vt:lpstr>
      <vt:lpstr>Bookman Old Style</vt:lpstr>
      <vt:lpstr>Century Gothic</vt:lpstr>
      <vt:lpstr>Corbel</vt:lpstr>
      <vt:lpstr>Garamond</vt:lpstr>
      <vt:lpstr>Gill Sans MT</vt:lpstr>
      <vt:lpstr>Helvetica Neue</vt:lpstr>
      <vt:lpstr>Impact</vt:lpstr>
      <vt:lpstr>Rockwell</vt:lpstr>
      <vt:lpstr>Times New Roman</vt:lpstr>
      <vt:lpstr>Trebuchet MS</vt:lpstr>
      <vt:lpstr>Tw Cen MT</vt:lpstr>
      <vt:lpstr>Tw Cen MT Condensed</vt:lpstr>
      <vt:lpstr>Wingdings 3</vt:lpstr>
      <vt:lpstr>Integral</vt:lpstr>
      <vt:lpstr>Berlin</vt:lpstr>
      <vt:lpstr>1_Berlin</vt:lpstr>
      <vt:lpstr>2_Berlin</vt:lpstr>
      <vt:lpstr>Gallery</vt:lpstr>
      <vt:lpstr>Facet</vt:lpstr>
      <vt:lpstr>1_Facet</vt:lpstr>
      <vt:lpstr>2_Facet</vt:lpstr>
      <vt:lpstr>Wisp</vt:lpstr>
      <vt:lpstr>1_Wisp</vt:lpstr>
      <vt:lpstr>2_Wisp</vt:lpstr>
      <vt:lpstr>Savon</vt:lpstr>
      <vt:lpstr>Parallax</vt:lpstr>
      <vt:lpstr>Ion Boardroom</vt:lpstr>
      <vt:lpstr>Damask</vt:lpstr>
      <vt:lpstr>Main Event</vt:lpstr>
      <vt:lpstr>LOAN CREDIT EDA CASE STUDY</vt:lpstr>
      <vt:lpstr>PROBLEM STATEMENT:</vt:lpstr>
      <vt:lpstr>Analysis Done:</vt:lpstr>
      <vt:lpstr>RESULT EXPECTED:</vt:lpstr>
      <vt:lpstr>   PROPORTION   OF   DEFAULTERS   AND   NON            DEFAULTERS   IN   THE   DATASET:</vt:lpstr>
      <vt:lpstr> PROPORTION   OF GENDER BASED ON   DEFAULTERS   AND   NON DEFAULTERS   IN   THE  DATASET:</vt:lpstr>
      <vt:lpstr> PROPORTION   OF CAR OWNED  BASED ON   DEFAULTERS   AND   NON DEFAULTERS   IN   THE  DATASET:</vt:lpstr>
      <vt:lpstr>   PROPORTION   OF INCOME NAME TYPE  BASED ON      DEFAULTERS   AND   NON DEFAULTERS   IN   THE  DATASET:</vt:lpstr>
      <vt:lpstr> PROPORTION   OF NAME-FAMILY-STATUS  BASED ON      DEFAULTERS   AND   NON DEFAULTERS   IN   THE  DATASET:</vt:lpstr>
      <vt:lpstr> PROPORTION   OF NAME-HOUSING_TYPE  BASED ON      DEFAULTERS   AND   NON DEFAULTERS   IN   THE  DATASET:</vt:lpstr>
      <vt:lpstr> PROPORTION   OF AGE-GROUP  BASED ON      DEFAULTERS   AND   NON DEFAULTERS   IN   THE  DATASET:</vt:lpstr>
      <vt:lpstr> PROPORTION   OF INCOME-GROUP  BASED ON      DEFAULTERS   AND   NON DEFAULTERS   IN   THE  DATASET:</vt:lpstr>
      <vt:lpstr> PROPORTION  OF NAME-EDUCATION-TYPE  BASED ON      DEFAULTERS   AND   NON DEFAULTERS   IN   THE  DATASET:</vt:lpstr>
      <vt:lpstr> PROPORTION  OF REGION-RATING-CLIENT  BASED ON      DEFAULTERS   AND   NON DEFAULTERS   IN   THE  DATASET:</vt:lpstr>
      <vt:lpstr> PROPORTION  OF CREDIT-INCOME-RATIO  BASED ON      DEFAULTERS   AND   NON DEFAULTERS   IN   THE  DATASET:</vt:lpstr>
      <vt:lpstr> PROPORTION  OF DAYS-EMPLOYED  BASED ON      DEFAULTERS   AND   NON DEFAULTERS   IN   THE  DATASET:</vt:lpstr>
      <vt:lpstr> PROPORTION  OF CNT-FAM-MEMBERS  BASED ON      DEFAULTERS   AND   NON DEFAULTERS   IN   THE  DATASET:</vt:lpstr>
      <vt:lpstr> AMT-CREDIT Vs CNT-FAM-MEMBERS</vt:lpstr>
      <vt:lpstr>AMT_GOODS_PRICE Vs AMT_CREDIT</vt:lpstr>
      <vt:lpstr>PROPORTION OF NAME_CONTRACT_TYPE</vt:lpstr>
      <vt:lpstr>PROPORTION OF NAME_PAYMENT_TYPE</vt:lpstr>
      <vt:lpstr>PROPORTION OF NAME_CLIENT_TYPE</vt:lpstr>
      <vt:lpstr>Bivariate analysis on numerical columns </vt:lpstr>
      <vt:lpstr>    Annuity of previous application has a very high and positive influence over:           (Increase of annuity increases below factors)   (1) How much credit did client asked on the previous application (2)Final credit amount on the previous application that was approved by the bank (3) Goods price of good that client asked for on the previous application.   For how much credit did client ask on the previous application is highly influenced by the Goods price of good that client has asked for on the previous application   Final credit amount disbursed to the customer previously, after approval is highly influence by the application amount and also the goods price of good that client asked for on the previous application. </vt:lpstr>
      <vt:lpstr>NAME_CONTRACT_STATUS Vs AMT_ANNUITY</vt:lpstr>
      <vt:lpstr>NAME_CONTRACT_STATUS Vs AMT_CREDIT</vt:lpstr>
      <vt:lpstr>EFFECT OF FLAG_OWN_CAR ON LOAN APPROVAL</vt:lpstr>
      <vt:lpstr>EFFECT OF CODE GENDER ON LOAN APPROVAL</vt:lpstr>
      <vt:lpstr>EFFECT OF TARGET ON LOAN APPROVAL</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EDA CASE STUDY</dc:title>
  <dc:creator>Samrat Sinha</dc:creator>
  <cp:lastModifiedBy>pankaj saha</cp:lastModifiedBy>
  <cp:revision>54</cp:revision>
  <dcterms:created xsi:type="dcterms:W3CDTF">2019-06-16T18:29:35Z</dcterms:created>
  <dcterms:modified xsi:type="dcterms:W3CDTF">2021-06-20T12:11:27Z</dcterms:modified>
</cp:coreProperties>
</file>